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3"/>
  </p:notesMasterIdLst>
  <p:handoutMasterIdLst>
    <p:handoutMasterId r:id="rId54"/>
  </p:handoutMasterIdLst>
  <p:sldIdLst>
    <p:sldId id="714" r:id="rId2"/>
    <p:sldId id="743" r:id="rId3"/>
    <p:sldId id="600" r:id="rId4"/>
    <p:sldId id="349" r:id="rId5"/>
    <p:sldId id="722" r:id="rId6"/>
    <p:sldId id="350" r:id="rId7"/>
    <p:sldId id="767" r:id="rId8"/>
    <p:sldId id="772" r:id="rId9"/>
    <p:sldId id="753" r:id="rId10"/>
    <p:sldId id="723" r:id="rId11"/>
    <p:sldId id="773" r:id="rId12"/>
    <p:sldId id="751" r:id="rId13"/>
    <p:sldId id="731" r:id="rId14"/>
    <p:sldId id="739" r:id="rId15"/>
    <p:sldId id="738" r:id="rId16"/>
    <p:sldId id="741" r:id="rId17"/>
    <p:sldId id="740" r:id="rId18"/>
    <p:sldId id="763" r:id="rId19"/>
    <p:sldId id="764" r:id="rId20"/>
    <p:sldId id="744" r:id="rId21"/>
    <p:sldId id="736" r:id="rId22"/>
    <p:sldId id="745" r:id="rId23"/>
    <p:sldId id="762" r:id="rId24"/>
    <p:sldId id="734" r:id="rId25"/>
    <p:sldId id="749" r:id="rId26"/>
    <p:sldId id="748" r:id="rId27"/>
    <p:sldId id="760" r:id="rId28"/>
    <p:sldId id="747" r:id="rId29"/>
    <p:sldId id="746" r:id="rId30"/>
    <p:sldId id="765" r:id="rId31"/>
    <p:sldId id="766" r:id="rId32"/>
    <p:sldId id="724" r:id="rId33"/>
    <p:sldId id="754" r:id="rId34"/>
    <p:sldId id="755" r:id="rId35"/>
    <p:sldId id="727" r:id="rId36"/>
    <p:sldId id="728" r:id="rId37"/>
    <p:sldId id="730" r:id="rId38"/>
    <p:sldId id="729" r:id="rId39"/>
    <p:sldId id="757" r:id="rId40"/>
    <p:sldId id="355" r:id="rId41"/>
    <p:sldId id="756" r:id="rId42"/>
    <p:sldId id="774" r:id="rId43"/>
    <p:sldId id="363" r:id="rId44"/>
    <p:sldId id="775" r:id="rId45"/>
    <p:sldId id="769" r:id="rId46"/>
    <p:sldId id="770" r:id="rId47"/>
    <p:sldId id="771" r:id="rId48"/>
    <p:sldId id="726" r:id="rId49"/>
    <p:sldId id="758" r:id="rId50"/>
    <p:sldId id="761" r:id="rId51"/>
    <p:sldId id="759" r:id="rId52"/>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002E5C"/>
    <a:srgbClr val="003C78"/>
    <a:srgbClr val="004284"/>
    <a:srgbClr val="000078"/>
    <a:srgbClr val="000098"/>
    <a:srgbClr val="2B3091"/>
    <a:srgbClr val="000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0793" autoAdjust="0"/>
  </p:normalViewPr>
  <p:slideViewPr>
    <p:cSldViewPr>
      <p:cViewPr>
        <p:scale>
          <a:sx n="100" d="100"/>
          <a:sy n="100" d="100"/>
        </p:scale>
        <p:origin x="1530" y="18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8040"/>
    </p:cViewPr>
  </p:sorterViewPr>
  <p:notesViewPr>
    <p:cSldViewPr>
      <p:cViewPr varScale="1">
        <p:scale>
          <a:sx n="84" d="100"/>
          <a:sy n="84" d="100"/>
        </p:scale>
        <p:origin x="39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010122-C3C3-41A4-91F9-F9600D6C111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0574CF38-B51C-4205-A382-9EBF02E02BA2}">
      <dgm:prSet phldrT="[文本]"/>
      <dgm:spPr/>
      <dgm:t>
        <a:bodyPr/>
        <a:lstStyle/>
        <a:p>
          <a:endParaRPr lang="zh-CN" altLang="en-US"/>
        </a:p>
      </dgm:t>
    </dgm:pt>
    <dgm:pt modelId="{791E451F-F9BB-4EFD-882F-9B5379ED4DE4}" type="parTrans" cxnId="{0D2E0F89-835B-4F77-908A-0429C742B2E4}">
      <dgm:prSet/>
      <dgm:spPr/>
      <dgm:t>
        <a:bodyPr/>
        <a:lstStyle/>
        <a:p>
          <a:endParaRPr lang="zh-CN" altLang="en-US"/>
        </a:p>
      </dgm:t>
    </dgm:pt>
    <dgm:pt modelId="{D43AF787-0F67-4270-B60A-85B98C356A62}" type="sibTrans" cxnId="{0D2E0F89-835B-4F77-908A-0429C742B2E4}">
      <dgm:prSet/>
      <dgm:spPr/>
      <dgm:t>
        <a:bodyPr/>
        <a:lstStyle/>
        <a:p>
          <a:endParaRPr lang="zh-CN" altLang="en-US"/>
        </a:p>
      </dgm:t>
    </dgm:pt>
    <dgm:pt modelId="{D8201B7D-5D80-4E20-BE87-52379CB436B6}">
      <dgm:prSet phldrT="[文本]"/>
      <dgm:spPr/>
      <dgm:t>
        <a:bodyPr/>
        <a:lstStyle/>
        <a:p>
          <a:r>
            <a:rPr lang="zh-CN" altLang="en-US"/>
            <a:t>概述</a:t>
          </a:r>
        </a:p>
      </dgm:t>
    </dgm:pt>
    <dgm:pt modelId="{232D2AD9-75ED-46A8-90E6-D9CFE02A33FA}" type="parTrans" cxnId="{ABA7BC26-3D50-44F3-9315-88700140C4D9}">
      <dgm:prSet/>
      <dgm:spPr/>
      <dgm:t>
        <a:bodyPr/>
        <a:lstStyle/>
        <a:p>
          <a:endParaRPr lang="zh-CN" altLang="en-US"/>
        </a:p>
      </dgm:t>
    </dgm:pt>
    <dgm:pt modelId="{22473724-BDCC-4721-9DE8-6E1AEFDF64CE}" type="sibTrans" cxnId="{ABA7BC26-3D50-44F3-9315-88700140C4D9}">
      <dgm:prSet/>
      <dgm:spPr/>
      <dgm:t>
        <a:bodyPr/>
        <a:lstStyle/>
        <a:p>
          <a:endParaRPr lang="zh-CN" altLang="en-US"/>
        </a:p>
      </dgm:t>
    </dgm:pt>
    <dgm:pt modelId="{B32F69E0-F981-4B13-965F-772CEFBF7A4B}">
      <dgm:prSet phldrT="[文本]"/>
      <dgm:spPr/>
      <dgm:t>
        <a:bodyPr/>
        <a:lstStyle/>
        <a:p>
          <a:endParaRPr lang="zh-CN" altLang="en-US"/>
        </a:p>
      </dgm:t>
    </dgm:pt>
    <dgm:pt modelId="{3CF1AF9A-D758-4A2D-88EA-23D777085652}" type="parTrans" cxnId="{03170C39-4768-465B-9A53-4F49B11DBD27}">
      <dgm:prSet/>
      <dgm:spPr/>
      <dgm:t>
        <a:bodyPr/>
        <a:lstStyle/>
        <a:p>
          <a:endParaRPr lang="zh-CN" altLang="en-US"/>
        </a:p>
      </dgm:t>
    </dgm:pt>
    <dgm:pt modelId="{5EC91309-5442-4F9A-A871-DD3DA8CB0FD0}" type="sibTrans" cxnId="{03170C39-4768-465B-9A53-4F49B11DBD27}">
      <dgm:prSet/>
      <dgm:spPr/>
      <dgm:t>
        <a:bodyPr/>
        <a:lstStyle/>
        <a:p>
          <a:endParaRPr lang="zh-CN" altLang="en-US"/>
        </a:p>
      </dgm:t>
    </dgm:pt>
    <dgm:pt modelId="{31D9935B-22C3-4BF5-94F6-0299C811E0DB}">
      <dgm:prSet phldrT="[文本]"/>
      <dgm:spPr/>
      <dgm:t>
        <a:bodyPr/>
        <a:lstStyle/>
        <a:p>
          <a:r>
            <a:rPr lang="zh-CN" altLang="en-US"/>
            <a:t>遥感的电磁波原理</a:t>
          </a:r>
        </a:p>
      </dgm:t>
    </dgm:pt>
    <dgm:pt modelId="{32DC0CEC-6C83-4613-93B5-B83CF1866110}" type="parTrans" cxnId="{72646D49-2F47-4691-855B-F4A3C08CFE76}">
      <dgm:prSet/>
      <dgm:spPr/>
      <dgm:t>
        <a:bodyPr/>
        <a:lstStyle/>
        <a:p>
          <a:endParaRPr lang="zh-CN" altLang="en-US"/>
        </a:p>
      </dgm:t>
    </dgm:pt>
    <dgm:pt modelId="{54D8DEC1-7C0E-4626-84CF-5DC2167759F1}" type="sibTrans" cxnId="{72646D49-2F47-4691-855B-F4A3C08CFE76}">
      <dgm:prSet/>
      <dgm:spPr/>
      <dgm:t>
        <a:bodyPr/>
        <a:lstStyle/>
        <a:p>
          <a:endParaRPr lang="zh-CN" altLang="en-US"/>
        </a:p>
      </dgm:t>
    </dgm:pt>
    <dgm:pt modelId="{8712DE4A-DB50-4BAE-B80C-6DA0C52A0B95}">
      <dgm:prSet phldrT="[文本]"/>
      <dgm:spPr/>
      <dgm:t>
        <a:bodyPr/>
        <a:lstStyle/>
        <a:p>
          <a:endParaRPr lang="zh-CN" altLang="en-US"/>
        </a:p>
      </dgm:t>
    </dgm:pt>
    <dgm:pt modelId="{CE868423-C2BF-4218-A71F-FE1A72B6E6BA}" type="parTrans" cxnId="{224F4AAB-F684-4944-9827-529F40DA6B5D}">
      <dgm:prSet/>
      <dgm:spPr/>
      <dgm:t>
        <a:bodyPr/>
        <a:lstStyle/>
        <a:p>
          <a:endParaRPr lang="zh-CN" altLang="en-US"/>
        </a:p>
      </dgm:t>
    </dgm:pt>
    <dgm:pt modelId="{0F4EE1D8-6CE8-44F4-849B-5622C03706F7}" type="sibTrans" cxnId="{224F4AAB-F684-4944-9827-529F40DA6B5D}">
      <dgm:prSet/>
      <dgm:spPr/>
      <dgm:t>
        <a:bodyPr/>
        <a:lstStyle/>
        <a:p>
          <a:endParaRPr lang="zh-CN" altLang="en-US"/>
        </a:p>
      </dgm:t>
    </dgm:pt>
    <dgm:pt modelId="{EEBC4D42-B4AB-4300-9DD7-55915428ED99}">
      <dgm:prSet phldrT="[文本]"/>
      <dgm:spPr/>
      <dgm:t>
        <a:bodyPr/>
        <a:lstStyle/>
        <a:p>
          <a:r>
            <a:rPr lang="zh-CN" altLang="en-US"/>
            <a:t>遥感成像原理与图像特征</a:t>
          </a:r>
        </a:p>
      </dgm:t>
    </dgm:pt>
    <dgm:pt modelId="{D31D98A1-F3F7-4751-A1E2-5A89E458060C}" type="parTrans" cxnId="{AA6DB2DE-A43B-4FF0-98A4-CAC7742FF69B}">
      <dgm:prSet/>
      <dgm:spPr/>
      <dgm:t>
        <a:bodyPr/>
        <a:lstStyle/>
        <a:p>
          <a:endParaRPr lang="zh-CN" altLang="en-US"/>
        </a:p>
      </dgm:t>
    </dgm:pt>
    <dgm:pt modelId="{2524BC18-6CEC-4A2A-9896-BBB723D52147}" type="sibTrans" cxnId="{AA6DB2DE-A43B-4FF0-98A4-CAC7742FF69B}">
      <dgm:prSet/>
      <dgm:spPr/>
      <dgm:t>
        <a:bodyPr/>
        <a:lstStyle/>
        <a:p>
          <a:endParaRPr lang="zh-CN" altLang="en-US"/>
        </a:p>
      </dgm:t>
    </dgm:pt>
    <dgm:pt modelId="{98471D46-EF63-4CF7-A3A1-BF44FDD15E75}">
      <dgm:prSet/>
      <dgm:spPr/>
      <dgm:t>
        <a:bodyPr/>
        <a:lstStyle/>
        <a:p>
          <a:endParaRPr lang="zh-CN" altLang="en-US"/>
        </a:p>
      </dgm:t>
    </dgm:pt>
    <dgm:pt modelId="{848469DF-EA73-4C00-AA9B-15828E88D43B}" type="parTrans" cxnId="{138E5473-469B-4FC8-94CF-F7DA13429D5B}">
      <dgm:prSet/>
      <dgm:spPr/>
      <dgm:t>
        <a:bodyPr/>
        <a:lstStyle/>
        <a:p>
          <a:endParaRPr lang="zh-CN" altLang="en-US"/>
        </a:p>
      </dgm:t>
    </dgm:pt>
    <dgm:pt modelId="{264F3D6A-51C7-46F3-8A1C-8EF947CE79D3}" type="sibTrans" cxnId="{138E5473-469B-4FC8-94CF-F7DA13429D5B}">
      <dgm:prSet/>
      <dgm:spPr/>
      <dgm:t>
        <a:bodyPr/>
        <a:lstStyle/>
        <a:p>
          <a:endParaRPr lang="zh-CN" altLang="en-US"/>
        </a:p>
      </dgm:t>
    </dgm:pt>
    <dgm:pt modelId="{E390281D-C45F-4F88-A34B-74BB9C22E1B9}">
      <dgm:prSet/>
      <dgm:spPr/>
      <dgm:t>
        <a:bodyPr/>
        <a:lstStyle/>
        <a:p>
          <a:endParaRPr lang="zh-CN" altLang="en-US"/>
        </a:p>
      </dgm:t>
    </dgm:pt>
    <dgm:pt modelId="{FF3BCBDE-989C-438C-9018-F55827F03189}" type="parTrans" cxnId="{14591E4D-74FC-4C76-AC58-ED56C605896C}">
      <dgm:prSet/>
      <dgm:spPr/>
      <dgm:t>
        <a:bodyPr/>
        <a:lstStyle/>
        <a:p>
          <a:endParaRPr lang="zh-CN" altLang="en-US"/>
        </a:p>
      </dgm:t>
    </dgm:pt>
    <dgm:pt modelId="{74739C06-C030-49BC-A30C-812E3AC42BB5}" type="sibTrans" cxnId="{14591E4D-74FC-4C76-AC58-ED56C605896C}">
      <dgm:prSet/>
      <dgm:spPr/>
      <dgm:t>
        <a:bodyPr/>
        <a:lstStyle/>
        <a:p>
          <a:endParaRPr lang="zh-CN" altLang="en-US"/>
        </a:p>
      </dgm:t>
    </dgm:pt>
    <dgm:pt modelId="{EDB72FFF-F034-474B-8805-88B5038634A6}">
      <dgm:prSet/>
      <dgm:spPr/>
      <dgm:t>
        <a:bodyPr/>
        <a:lstStyle/>
        <a:p>
          <a:endParaRPr lang="zh-CN" altLang="en-US"/>
        </a:p>
      </dgm:t>
    </dgm:pt>
    <dgm:pt modelId="{D397C5D8-FDAD-4CEF-A8DA-F0FA8330C50B}" type="parTrans" cxnId="{16E910CC-8B32-4159-A3F2-50E27431663A}">
      <dgm:prSet/>
      <dgm:spPr/>
      <dgm:t>
        <a:bodyPr/>
        <a:lstStyle/>
        <a:p>
          <a:endParaRPr lang="zh-CN" altLang="en-US"/>
        </a:p>
      </dgm:t>
    </dgm:pt>
    <dgm:pt modelId="{175424BC-0A72-4F5B-998E-7261031AE0A8}" type="sibTrans" cxnId="{16E910CC-8B32-4159-A3F2-50E27431663A}">
      <dgm:prSet/>
      <dgm:spPr/>
      <dgm:t>
        <a:bodyPr/>
        <a:lstStyle/>
        <a:p>
          <a:endParaRPr lang="zh-CN" altLang="en-US"/>
        </a:p>
      </dgm:t>
    </dgm:pt>
    <dgm:pt modelId="{E9EE3C0A-8F37-487B-B1A6-57F5CCE4FE4A}">
      <dgm:prSet/>
      <dgm:spPr/>
      <dgm:t>
        <a:bodyPr/>
        <a:lstStyle/>
        <a:p>
          <a:endParaRPr lang="zh-CN" altLang="en-US"/>
        </a:p>
      </dgm:t>
    </dgm:pt>
    <dgm:pt modelId="{966AD75A-24C7-4468-A552-658578700249}" type="parTrans" cxnId="{6300E1EB-F04B-4532-AA77-57886108AD19}">
      <dgm:prSet/>
      <dgm:spPr/>
      <dgm:t>
        <a:bodyPr/>
        <a:lstStyle/>
        <a:p>
          <a:endParaRPr lang="zh-CN" altLang="en-US"/>
        </a:p>
      </dgm:t>
    </dgm:pt>
    <dgm:pt modelId="{70640CFA-249D-4537-9F45-85C0C8444240}" type="sibTrans" cxnId="{6300E1EB-F04B-4532-AA77-57886108AD19}">
      <dgm:prSet/>
      <dgm:spPr/>
      <dgm:t>
        <a:bodyPr/>
        <a:lstStyle/>
        <a:p>
          <a:endParaRPr lang="zh-CN" altLang="en-US"/>
        </a:p>
      </dgm:t>
    </dgm:pt>
    <dgm:pt modelId="{392D809B-298D-4C8F-A775-7C02215A8B80}">
      <dgm:prSet/>
      <dgm:spPr/>
      <dgm:t>
        <a:bodyPr/>
        <a:lstStyle/>
        <a:p>
          <a:r>
            <a:rPr lang="zh-CN" altLang="en-US"/>
            <a:t>遥感图像的处理</a:t>
          </a:r>
        </a:p>
      </dgm:t>
    </dgm:pt>
    <dgm:pt modelId="{3157D2A9-C9BD-4002-BC63-52709E275900}" type="parTrans" cxnId="{39DE0193-FBA4-432B-AD58-7CCC157F8456}">
      <dgm:prSet/>
      <dgm:spPr/>
      <dgm:t>
        <a:bodyPr/>
        <a:lstStyle/>
        <a:p>
          <a:endParaRPr lang="zh-CN" altLang="en-US"/>
        </a:p>
      </dgm:t>
    </dgm:pt>
    <dgm:pt modelId="{D67BB0E1-9681-4040-9E8F-16F4E4D322FC}" type="sibTrans" cxnId="{39DE0193-FBA4-432B-AD58-7CCC157F8456}">
      <dgm:prSet/>
      <dgm:spPr/>
      <dgm:t>
        <a:bodyPr/>
        <a:lstStyle/>
        <a:p>
          <a:endParaRPr lang="zh-CN" altLang="en-US"/>
        </a:p>
      </dgm:t>
    </dgm:pt>
    <dgm:pt modelId="{7E3DE350-B284-4A27-BFE7-CF8BE37ED11C}">
      <dgm:prSet/>
      <dgm:spPr/>
      <dgm:t>
        <a:bodyPr/>
        <a:lstStyle/>
        <a:p>
          <a:r>
            <a:rPr lang="zh-CN" altLang="en-US"/>
            <a:t>遥感图像的目视解译</a:t>
          </a:r>
        </a:p>
      </dgm:t>
    </dgm:pt>
    <dgm:pt modelId="{50D1F865-D79C-4DD6-BA53-B2AD693CCD17}" type="parTrans" cxnId="{0E328F4E-1309-4E0E-8991-88EEDB1A9887}">
      <dgm:prSet/>
      <dgm:spPr/>
      <dgm:t>
        <a:bodyPr/>
        <a:lstStyle/>
        <a:p>
          <a:endParaRPr lang="zh-CN" altLang="en-US"/>
        </a:p>
      </dgm:t>
    </dgm:pt>
    <dgm:pt modelId="{4395DA08-C6AF-493D-BD9B-BEF698DD85AA}" type="sibTrans" cxnId="{0E328F4E-1309-4E0E-8991-88EEDB1A9887}">
      <dgm:prSet/>
      <dgm:spPr/>
      <dgm:t>
        <a:bodyPr/>
        <a:lstStyle/>
        <a:p>
          <a:endParaRPr lang="zh-CN" altLang="en-US"/>
        </a:p>
      </dgm:t>
    </dgm:pt>
    <dgm:pt modelId="{8148813B-6918-465D-91FA-DDA7CA706A16}">
      <dgm:prSet/>
      <dgm:spPr/>
      <dgm:t>
        <a:bodyPr/>
        <a:lstStyle/>
        <a:p>
          <a:r>
            <a:rPr lang="zh-CN" altLang="en-US"/>
            <a:t>遥感图像的计算机解译</a:t>
          </a:r>
        </a:p>
      </dgm:t>
    </dgm:pt>
    <dgm:pt modelId="{1B1FBD88-19E1-4FD9-8BA6-04205AF98527}" type="parTrans" cxnId="{10331557-FD55-4771-B53A-033AE36BE056}">
      <dgm:prSet/>
      <dgm:spPr/>
      <dgm:t>
        <a:bodyPr/>
        <a:lstStyle/>
        <a:p>
          <a:endParaRPr lang="zh-CN" altLang="en-US"/>
        </a:p>
      </dgm:t>
    </dgm:pt>
    <dgm:pt modelId="{7C4E5177-756A-4DBE-8B2E-65A6956CCC87}" type="sibTrans" cxnId="{10331557-FD55-4771-B53A-033AE36BE056}">
      <dgm:prSet/>
      <dgm:spPr/>
      <dgm:t>
        <a:bodyPr/>
        <a:lstStyle/>
        <a:p>
          <a:endParaRPr lang="zh-CN" altLang="en-US"/>
        </a:p>
      </dgm:t>
    </dgm:pt>
    <dgm:pt modelId="{901AC212-3A8D-4514-8607-A9A7B86F24BF}">
      <dgm:prSet/>
      <dgm:spPr/>
      <dgm:t>
        <a:bodyPr/>
        <a:lstStyle/>
        <a:p>
          <a:r>
            <a:rPr lang="zh-CN" altLang="en-US"/>
            <a:t>遥感的应用</a:t>
          </a:r>
        </a:p>
      </dgm:t>
    </dgm:pt>
    <dgm:pt modelId="{91C0CF34-761E-41EC-AADF-7BC8A6D04EAB}" type="parTrans" cxnId="{74FE5ED8-2346-47F7-9004-63F3B8A443E3}">
      <dgm:prSet/>
      <dgm:spPr/>
      <dgm:t>
        <a:bodyPr/>
        <a:lstStyle/>
        <a:p>
          <a:endParaRPr lang="zh-CN" altLang="en-US"/>
        </a:p>
      </dgm:t>
    </dgm:pt>
    <dgm:pt modelId="{0FD8E154-8DE1-4F25-853D-97ABB317F7B9}" type="sibTrans" cxnId="{74FE5ED8-2346-47F7-9004-63F3B8A443E3}">
      <dgm:prSet/>
      <dgm:spPr/>
      <dgm:t>
        <a:bodyPr/>
        <a:lstStyle/>
        <a:p>
          <a:endParaRPr lang="zh-CN" altLang="en-US"/>
        </a:p>
      </dgm:t>
    </dgm:pt>
    <dgm:pt modelId="{CC485D01-B20F-4E32-9119-719F6FDE3460}" type="pres">
      <dgm:prSet presAssocID="{E7010122-C3C3-41A4-91F9-F9600D6C111D}" presName="linearFlow" presStyleCnt="0">
        <dgm:presLayoutVars>
          <dgm:dir/>
          <dgm:animLvl val="lvl"/>
          <dgm:resizeHandles val="exact"/>
        </dgm:presLayoutVars>
      </dgm:prSet>
      <dgm:spPr/>
      <dgm:t>
        <a:bodyPr/>
        <a:lstStyle/>
        <a:p>
          <a:endParaRPr lang="zh-CN" altLang="en-US"/>
        </a:p>
      </dgm:t>
    </dgm:pt>
    <dgm:pt modelId="{0E4C499B-B840-419E-9DFD-B4186A25B4F7}" type="pres">
      <dgm:prSet presAssocID="{0574CF38-B51C-4205-A382-9EBF02E02BA2}" presName="composite" presStyleCnt="0"/>
      <dgm:spPr/>
    </dgm:pt>
    <dgm:pt modelId="{6C5FBA03-7747-4B80-96DE-FE59DC1B32DA}" type="pres">
      <dgm:prSet presAssocID="{0574CF38-B51C-4205-A382-9EBF02E02BA2}" presName="parentText" presStyleLbl="alignNode1" presStyleIdx="0" presStyleCnt="7">
        <dgm:presLayoutVars>
          <dgm:chMax val="1"/>
          <dgm:bulletEnabled val="1"/>
        </dgm:presLayoutVars>
      </dgm:prSet>
      <dgm:spPr/>
      <dgm:t>
        <a:bodyPr/>
        <a:lstStyle/>
        <a:p>
          <a:endParaRPr lang="zh-CN" altLang="en-US"/>
        </a:p>
      </dgm:t>
    </dgm:pt>
    <dgm:pt modelId="{45F4572A-50BF-48A9-875F-683516A1CC31}" type="pres">
      <dgm:prSet presAssocID="{0574CF38-B51C-4205-A382-9EBF02E02BA2}" presName="descendantText" presStyleLbl="alignAcc1" presStyleIdx="0" presStyleCnt="7">
        <dgm:presLayoutVars>
          <dgm:bulletEnabled val="1"/>
        </dgm:presLayoutVars>
      </dgm:prSet>
      <dgm:spPr/>
      <dgm:t>
        <a:bodyPr/>
        <a:lstStyle/>
        <a:p>
          <a:endParaRPr lang="zh-CN" altLang="en-US"/>
        </a:p>
      </dgm:t>
    </dgm:pt>
    <dgm:pt modelId="{266C8458-C2D7-44C0-BEF0-911E0F1F875D}" type="pres">
      <dgm:prSet presAssocID="{D43AF787-0F67-4270-B60A-85B98C356A62}" presName="sp" presStyleCnt="0"/>
      <dgm:spPr/>
    </dgm:pt>
    <dgm:pt modelId="{98371F55-1089-49C1-AE95-24F2A8D25B25}" type="pres">
      <dgm:prSet presAssocID="{B32F69E0-F981-4B13-965F-772CEFBF7A4B}" presName="composite" presStyleCnt="0"/>
      <dgm:spPr/>
    </dgm:pt>
    <dgm:pt modelId="{C49B2D0F-D09F-4100-9C03-D2D4970A177D}" type="pres">
      <dgm:prSet presAssocID="{B32F69E0-F981-4B13-965F-772CEFBF7A4B}" presName="parentText" presStyleLbl="alignNode1" presStyleIdx="1" presStyleCnt="7">
        <dgm:presLayoutVars>
          <dgm:chMax val="1"/>
          <dgm:bulletEnabled val="1"/>
        </dgm:presLayoutVars>
      </dgm:prSet>
      <dgm:spPr/>
      <dgm:t>
        <a:bodyPr/>
        <a:lstStyle/>
        <a:p>
          <a:endParaRPr lang="zh-CN" altLang="en-US"/>
        </a:p>
      </dgm:t>
    </dgm:pt>
    <dgm:pt modelId="{452DA0F9-D1CD-48CF-B966-119671A46180}" type="pres">
      <dgm:prSet presAssocID="{B32F69E0-F981-4B13-965F-772CEFBF7A4B}" presName="descendantText" presStyleLbl="alignAcc1" presStyleIdx="1" presStyleCnt="7">
        <dgm:presLayoutVars>
          <dgm:bulletEnabled val="1"/>
        </dgm:presLayoutVars>
      </dgm:prSet>
      <dgm:spPr/>
      <dgm:t>
        <a:bodyPr/>
        <a:lstStyle/>
        <a:p>
          <a:endParaRPr lang="zh-CN" altLang="en-US"/>
        </a:p>
      </dgm:t>
    </dgm:pt>
    <dgm:pt modelId="{1C3EAED2-2D6B-4AE0-992E-2AE5FCC08D99}" type="pres">
      <dgm:prSet presAssocID="{5EC91309-5442-4F9A-A871-DD3DA8CB0FD0}" presName="sp" presStyleCnt="0"/>
      <dgm:spPr/>
    </dgm:pt>
    <dgm:pt modelId="{BBADA27E-7863-4898-8CFD-4BFA1813C37C}" type="pres">
      <dgm:prSet presAssocID="{8712DE4A-DB50-4BAE-B80C-6DA0C52A0B95}" presName="composite" presStyleCnt="0"/>
      <dgm:spPr/>
    </dgm:pt>
    <dgm:pt modelId="{30C91D53-BB30-4952-96EE-BEF2088981B2}" type="pres">
      <dgm:prSet presAssocID="{8712DE4A-DB50-4BAE-B80C-6DA0C52A0B95}" presName="parentText" presStyleLbl="alignNode1" presStyleIdx="2" presStyleCnt="7">
        <dgm:presLayoutVars>
          <dgm:chMax val="1"/>
          <dgm:bulletEnabled val="1"/>
        </dgm:presLayoutVars>
      </dgm:prSet>
      <dgm:spPr/>
      <dgm:t>
        <a:bodyPr/>
        <a:lstStyle/>
        <a:p>
          <a:endParaRPr lang="zh-CN" altLang="en-US"/>
        </a:p>
      </dgm:t>
    </dgm:pt>
    <dgm:pt modelId="{C6B54329-0B40-473E-BEB5-3DDF60FCD16E}" type="pres">
      <dgm:prSet presAssocID="{8712DE4A-DB50-4BAE-B80C-6DA0C52A0B95}" presName="descendantText" presStyleLbl="alignAcc1" presStyleIdx="2" presStyleCnt="7">
        <dgm:presLayoutVars>
          <dgm:bulletEnabled val="1"/>
        </dgm:presLayoutVars>
      </dgm:prSet>
      <dgm:spPr/>
      <dgm:t>
        <a:bodyPr/>
        <a:lstStyle/>
        <a:p>
          <a:endParaRPr lang="zh-CN" altLang="en-US"/>
        </a:p>
      </dgm:t>
    </dgm:pt>
    <dgm:pt modelId="{18C449D0-D795-4EF5-B714-E52F8324FE52}" type="pres">
      <dgm:prSet presAssocID="{0F4EE1D8-6CE8-44F4-849B-5622C03706F7}" presName="sp" presStyleCnt="0"/>
      <dgm:spPr/>
    </dgm:pt>
    <dgm:pt modelId="{F0DF7F2E-4FEA-4DA6-9CE9-0D9B8DF81A7D}" type="pres">
      <dgm:prSet presAssocID="{98471D46-EF63-4CF7-A3A1-BF44FDD15E75}" presName="composite" presStyleCnt="0"/>
      <dgm:spPr/>
    </dgm:pt>
    <dgm:pt modelId="{1DD97D15-286E-4216-931A-97A4CD6D4353}" type="pres">
      <dgm:prSet presAssocID="{98471D46-EF63-4CF7-A3A1-BF44FDD15E75}" presName="parentText" presStyleLbl="alignNode1" presStyleIdx="3" presStyleCnt="7">
        <dgm:presLayoutVars>
          <dgm:chMax val="1"/>
          <dgm:bulletEnabled val="1"/>
        </dgm:presLayoutVars>
      </dgm:prSet>
      <dgm:spPr/>
      <dgm:t>
        <a:bodyPr/>
        <a:lstStyle/>
        <a:p>
          <a:endParaRPr lang="zh-CN" altLang="en-US"/>
        </a:p>
      </dgm:t>
    </dgm:pt>
    <dgm:pt modelId="{E932CDF6-3063-43DE-A693-39F52BF57513}" type="pres">
      <dgm:prSet presAssocID="{98471D46-EF63-4CF7-A3A1-BF44FDD15E75}" presName="descendantText" presStyleLbl="alignAcc1" presStyleIdx="3" presStyleCnt="7">
        <dgm:presLayoutVars>
          <dgm:bulletEnabled val="1"/>
        </dgm:presLayoutVars>
      </dgm:prSet>
      <dgm:spPr/>
      <dgm:t>
        <a:bodyPr/>
        <a:lstStyle/>
        <a:p>
          <a:endParaRPr lang="zh-CN" altLang="en-US"/>
        </a:p>
      </dgm:t>
    </dgm:pt>
    <dgm:pt modelId="{034DAC43-1493-458F-B641-3CF1A91356BD}" type="pres">
      <dgm:prSet presAssocID="{264F3D6A-51C7-46F3-8A1C-8EF947CE79D3}" presName="sp" presStyleCnt="0"/>
      <dgm:spPr/>
    </dgm:pt>
    <dgm:pt modelId="{4C1E80A3-BBFC-4F45-9DF4-9817BF4BE62C}" type="pres">
      <dgm:prSet presAssocID="{E390281D-C45F-4F88-A34B-74BB9C22E1B9}" presName="composite" presStyleCnt="0"/>
      <dgm:spPr/>
    </dgm:pt>
    <dgm:pt modelId="{BAFF99E9-F315-4D53-91F4-56B0802F46FA}" type="pres">
      <dgm:prSet presAssocID="{E390281D-C45F-4F88-A34B-74BB9C22E1B9}" presName="parentText" presStyleLbl="alignNode1" presStyleIdx="4" presStyleCnt="7">
        <dgm:presLayoutVars>
          <dgm:chMax val="1"/>
          <dgm:bulletEnabled val="1"/>
        </dgm:presLayoutVars>
      </dgm:prSet>
      <dgm:spPr/>
      <dgm:t>
        <a:bodyPr/>
        <a:lstStyle/>
        <a:p>
          <a:endParaRPr lang="zh-CN" altLang="en-US"/>
        </a:p>
      </dgm:t>
    </dgm:pt>
    <dgm:pt modelId="{24918415-EF9F-45CC-9577-162D20B57DA3}" type="pres">
      <dgm:prSet presAssocID="{E390281D-C45F-4F88-A34B-74BB9C22E1B9}" presName="descendantText" presStyleLbl="alignAcc1" presStyleIdx="4" presStyleCnt="7">
        <dgm:presLayoutVars>
          <dgm:bulletEnabled val="1"/>
        </dgm:presLayoutVars>
      </dgm:prSet>
      <dgm:spPr/>
      <dgm:t>
        <a:bodyPr/>
        <a:lstStyle/>
        <a:p>
          <a:endParaRPr lang="zh-CN" altLang="en-US"/>
        </a:p>
      </dgm:t>
    </dgm:pt>
    <dgm:pt modelId="{CF02357E-7E56-4D71-B493-85B5900900CC}" type="pres">
      <dgm:prSet presAssocID="{74739C06-C030-49BC-A30C-812E3AC42BB5}" presName="sp" presStyleCnt="0"/>
      <dgm:spPr/>
    </dgm:pt>
    <dgm:pt modelId="{E2CCA37E-B8C1-4C29-8C89-20953B3D9BC3}" type="pres">
      <dgm:prSet presAssocID="{EDB72FFF-F034-474B-8805-88B5038634A6}" presName="composite" presStyleCnt="0"/>
      <dgm:spPr/>
    </dgm:pt>
    <dgm:pt modelId="{9F7B8FF5-A232-4887-88F6-98ADA91D968F}" type="pres">
      <dgm:prSet presAssocID="{EDB72FFF-F034-474B-8805-88B5038634A6}" presName="parentText" presStyleLbl="alignNode1" presStyleIdx="5" presStyleCnt="7">
        <dgm:presLayoutVars>
          <dgm:chMax val="1"/>
          <dgm:bulletEnabled val="1"/>
        </dgm:presLayoutVars>
      </dgm:prSet>
      <dgm:spPr/>
      <dgm:t>
        <a:bodyPr/>
        <a:lstStyle/>
        <a:p>
          <a:endParaRPr lang="zh-CN" altLang="en-US"/>
        </a:p>
      </dgm:t>
    </dgm:pt>
    <dgm:pt modelId="{A65C2F78-8EBC-4214-B2C1-BCFA2CAA65BA}" type="pres">
      <dgm:prSet presAssocID="{EDB72FFF-F034-474B-8805-88B5038634A6}" presName="descendantText" presStyleLbl="alignAcc1" presStyleIdx="5" presStyleCnt="7">
        <dgm:presLayoutVars>
          <dgm:bulletEnabled val="1"/>
        </dgm:presLayoutVars>
      </dgm:prSet>
      <dgm:spPr/>
      <dgm:t>
        <a:bodyPr/>
        <a:lstStyle/>
        <a:p>
          <a:endParaRPr lang="zh-CN" altLang="en-US"/>
        </a:p>
      </dgm:t>
    </dgm:pt>
    <dgm:pt modelId="{A754A40E-6C0D-498C-9996-EDB6B8295AA0}" type="pres">
      <dgm:prSet presAssocID="{175424BC-0A72-4F5B-998E-7261031AE0A8}" presName="sp" presStyleCnt="0"/>
      <dgm:spPr/>
    </dgm:pt>
    <dgm:pt modelId="{6E47C6C9-245E-48D5-B6D4-27BBC883ED3D}" type="pres">
      <dgm:prSet presAssocID="{E9EE3C0A-8F37-487B-B1A6-57F5CCE4FE4A}" presName="composite" presStyleCnt="0"/>
      <dgm:spPr/>
    </dgm:pt>
    <dgm:pt modelId="{0470F592-FBC1-49D1-9A9A-75290FF6DD77}" type="pres">
      <dgm:prSet presAssocID="{E9EE3C0A-8F37-487B-B1A6-57F5CCE4FE4A}" presName="parentText" presStyleLbl="alignNode1" presStyleIdx="6" presStyleCnt="7">
        <dgm:presLayoutVars>
          <dgm:chMax val="1"/>
          <dgm:bulletEnabled val="1"/>
        </dgm:presLayoutVars>
      </dgm:prSet>
      <dgm:spPr/>
      <dgm:t>
        <a:bodyPr/>
        <a:lstStyle/>
        <a:p>
          <a:endParaRPr lang="zh-CN" altLang="en-US"/>
        </a:p>
      </dgm:t>
    </dgm:pt>
    <dgm:pt modelId="{3E174952-664E-4246-B5A9-03278678566E}" type="pres">
      <dgm:prSet presAssocID="{E9EE3C0A-8F37-487B-B1A6-57F5CCE4FE4A}" presName="descendantText" presStyleLbl="alignAcc1" presStyleIdx="6" presStyleCnt="7">
        <dgm:presLayoutVars>
          <dgm:bulletEnabled val="1"/>
        </dgm:presLayoutVars>
      </dgm:prSet>
      <dgm:spPr/>
      <dgm:t>
        <a:bodyPr/>
        <a:lstStyle/>
        <a:p>
          <a:endParaRPr lang="zh-CN" altLang="en-US"/>
        </a:p>
      </dgm:t>
    </dgm:pt>
  </dgm:ptLst>
  <dgm:cxnLst>
    <dgm:cxn modelId="{138E5473-469B-4FC8-94CF-F7DA13429D5B}" srcId="{E7010122-C3C3-41A4-91F9-F9600D6C111D}" destId="{98471D46-EF63-4CF7-A3A1-BF44FDD15E75}" srcOrd="3" destOrd="0" parTransId="{848469DF-EA73-4C00-AA9B-15828E88D43B}" sibTransId="{264F3D6A-51C7-46F3-8A1C-8EF947CE79D3}"/>
    <dgm:cxn modelId="{06DBBC4A-714E-489E-8E1B-15BB7FACAA37}" type="presOf" srcId="{D8201B7D-5D80-4E20-BE87-52379CB436B6}" destId="{45F4572A-50BF-48A9-875F-683516A1CC31}" srcOrd="0" destOrd="0" presId="urn:microsoft.com/office/officeart/2005/8/layout/chevron2"/>
    <dgm:cxn modelId="{160C59BF-8C78-4031-8E6E-8433C9278714}" type="presOf" srcId="{EDB72FFF-F034-474B-8805-88B5038634A6}" destId="{9F7B8FF5-A232-4887-88F6-98ADA91D968F}" srcOrd="0" destOrd="0" presId="urn:microsoft.com/office/officeart/2005/8/layout/chevron2"/>
    <dgm:cxn modelId="{2AF2535F-665A-4939-8101-1124834F5BD6}" type="presOf" srcId="{B32F69E0-F981-4B13-965F-772CEFBF7A4B}" destId="{C49B2D0F-D09F-4100-9C03-D2D4970A177D}" srcOrd="0" destOrd="0" presId="urn:microsoft.com/office/officeart/2005/8/layout/chevron2"/>
    <dgm:cxn modelId="{ABA7BC26-3D50-44F3-9315-88700140C4D9}" srcId="{0574CF38-B51C-4205-A382-9EBF02E02BA2}" destId="{D8201B7D-5D80-4E20-BE87-52379CB436B6}" srcOrd="0" destOrd="0" parTransId="{232D2AD9-75ED-46A8-90E6-D9CFE02A33FA}" sibTransId="{22473724-BDCC-4721-9DE8-6E1AEFDF64CE}"/>
    <dgm:cxn modelId="{10331557-FD55-4771-B53A-033AE36BE056}" srcId="{EDB72FFF-F034-474B-8805-88B5038634A6}" destId="{8148813B-6918-465D-91FA-DDA7CA706A16}" srcOrd="0" destOrd="0" parTransId="{1B1FBD88-19E1-4FD9-8BA6-04205AF98527}" sibTransId="{7C4E5177-756A-4DBE-8B2E-65A6956CCC87}"/>
    <dgm:cxn modelId="{0E328F4E-1309-4E0E-8991-88EEDB1A9887}" srcId="{E390281D-C45F-4F88-A34B-74BB9C22E1B9}" destId="{7E3DE350-B284-4A27-BFE7-CF8BE37ED11C}" srcOrd="0" destOrd="0" parTransId="{50D1F865-D79C-4DD6-BA53-B2AD693CCD17}" sibTransId="{4395DA08-C6AF-493D-BD9B-BEF698DD85AA}"/>
    <dgm:cxn modelId="{582D34D4-0215-4AB2-A22B-67523C68A26D}" type="presOf" srcId="{0574CF38-B51C-4205-A382-9EBF02E02BA2}" destId="{6C5FBA03-7747-4B80-96DE-FE59DC1B32DA}" srcOrd="0" destOrd="0" presId="urn:microsoft.com/office/officeart/2005/8/layout/chevron2"/>
    <dgm:cxn modelId="{224F4AAB-F684-4944-9827-529F40DA6B5D}" srcId="{E7010122-C3C3-41A4-91F9-F9600D6C111D}" destId="{8712DE4A-DB50-4BAE-B80C-6DA0C52A0B95}" srcOrd="2" destOrd="0" parTransId="{CE868423-C2BF-4218-A71F-FE1A72B6E6BA}" sibTransId="{0F4EE1D8-6CE8-44F4-849B-5622C03706F7}"/>
    <dgm:cxn modelId="{14591E4D-74FC-4C76-AC58-ED56C605896C}" srcId="{E7010122-C3C3-41A4-91F9-F9600D6C111D}" destId="{E390281D-C45F-4F88-A34B-74BB9C22E1B9}" srcOrd="4" destOrd="0" parTransId="{FF3BCBDE-989C-438C-9018-F55827F03189}" sibTransId="{74739C06-C030-49BC-A30C-812E3AC42BB5}"/>
    <dgm:cxn modelId="{7CE4B5C9-09DD-4BEA-8C33-A8085D6DDF96}" type="presOf" srcId="{8712DE4A-DB50-4BAE-B80C-6DA0C52A0B95}" destId="{30C91D53-BB30-4952-96EE-BEF2088981B2}" srcOrd="0" destOrd="0" presId="urn:microsoft.com/office/officeart/2005/8/layout/chevron2"/>
    <dgm:cxn modelId="{16E910CC-8B32-4159-A3F2-50E27431663A}" srcId="{E7010122-C3C3-41A4-91F9-F9600D6C111D}" destId="{EDB72FFF-F034-474B-8805-88B5038634A6}" srcOrd="5" destOrd="0" parTransId="{D397C5D8-FDAD-4CEF-A8DA-F0FA8330C50B}" sibTransId="{175424BC-0A72-4F5B-998E-7261031AE0A8}"/>
    <dgm:cxn modelId="{72646D49-2F47-4691-855B-F4A3C08CFE76}" srcId="{B32F69E0-F981-4B13-965F-772CEFBF7A4B}" destId="{31D9935B-22C3-4BF5-94F6-0299C811E0DB}" srcOrd="0" destOrd="0" parTransId="{32DC0CEC-6C83-4613-93B5-B83CF1866110}" sibTransId="{54D8DEC1-7C0E-4626-84CF-5DC2167759F1}"/>
    <dgm:cxn modelId="{AA6DB2DE-A43B-4FF0-98A4-CAC7742FF69B}" srcId="{8712DE4A-DB50-4BAE-B80C-6DA0C52A0B95}" destId="{EEBC4D42-B4AB-4300-9DD7-55915428ED99}" srcOrd="0" destOrd="0" parTransId="{D31D98A1-F3F7-4751-A1E2-5A89E458060C}" sibTransId="{2524BC18-6CEC-4A2A-9896-BBB723D52147}"/>
    <dgm:cxn modelId="{6300E1EB-F04B-4532-AA77-57886108AD19}" srcId="{E7010122-C3C3-41A4-91F9-F9600D6C111D}" destId="{E9EE3C0A-8F37-487B-B1A6-57F5CCE4FE4A}" srcOrd="6" destOrd="0" parTransId="{966AD75A-24C7-4468-A552-658578700249}" sibTransId="{70640CFA-249D-4537-9F45-85C0C8444240}"/>
    <dgm:cxn modelId="{74FE5ED8-2346-47F7-9004-63F3B8A443E3}" srcId="{E9EE3C0A-8F37-487B-B1A6-57F5CCE4FE4A}" destId="{901AC212-3A8D-4514-8607-A9A7B86F24BF}" srcOrd="0" destOrd="0" parTransId="{91C0CF34-761E-41EC-AADF-7BC8A6D04EAB}" sibTransId="{0FD8E154-8DE1-4F25-853D-97ABB317F7B9}"/>
    <dgm:cxn modelId="{03170C39-4768-465B-9A53-4F49B11DBD27}" srcId="{E7010122-C3C3-41A4-91F9-F9600D6C111D}" destId="{B32F69E0-F981-4B13-965F-772CEFBF7A4B}" srcOrd="1" destOrd="0" parTransId="{3CF1AF9A-D758-4A2D-88EA-23D777085652}" sibTransId="{5EC91309-5442-4F9A-A871-DD3DA8CB0FD0}"/>
    <dgm:cxn modelId="{3BFB5557-5342-4522-B5B7-CF2EC480FE28}" type="presOf" srcId="{E9EE3C0A-8F37-487B-B1A6-57F5CCE4FE4A}" destId="{0470F592-FBC1-49D1-9A9A-75290FF6DD77}" srcOrd="0" destOrd="0" presId="urn:microsoft.com/office/officeart/2005/8/layout/chevron2"/>
    <dgm:cxn modelId="{208E1A2D-67C2-4F5B-A217-0C20F04605F6}" type="presOf" srcId="{E7010122-C3C3-41A4-91F9-F9600D6C111D}" destId="{CC485D01-B20F-4E32-9119-719F6FDE3460}" srcOrd="0" destOrd="0" presId="urn:microsoft.com/office/officeart/2005/8/layout/chevron2"/>
    <dgm:cxn modelId="{0D2E0F89-835B-4F77-908A-0429C742B2E4}" srcId="{E7010122-C3C3-41A4-91F9-F9600D6C111D}" destId="{0574CF38-B51C-4205-A382-9EBF02E02BA2}" srcOrd="0" destOrd="0" parTransId="{791E451F-F9BB-4EFD-882F-9B5379ED4DE4}" sibTransId="{D43AF787-0F67-4270-B60A-85B98C356A62}"/>
    <dgm:cxn modelId="{39DE0193-FBA4-432B-AD58-7CCC157F8456}" srcId="{98471D46-EF63-4CF7-A3A1-BF44FDD15E75}" destId="{392D809B-298D-4C8F-A775-7C02215A8B80}" srcOrd="0" destOrd="0" parTransId="{3157D2A9-C9BD-4002-BC63-52709E275900}" sibTransId="{D67BB0E1-9681-4040-9E8F-16F4E4D322FC}"/>
    <dgm:cxn modelId="{1BA77FB8-AD94-4C60-B1C6-819252EA4FAE}" type="presOf" srcId="{98471D46-EF63-4CF7-A3A1-BF44FDD15E75}" destId="{1DD97D15-286E-4216-931A-97A4CD6D4353}" srcOrd="0" destOrd="0" presId="urn:microsoft.com/office/officeart/2005/8/layout/chevron2"/>
    <dgm:cxn modelId="{FBD7EFCB-7538-4DE8-BFE4-23A0D40311E8}" type="presOf" srcId="{31D9935B-22C3-4BF5-94F6-0299C811E0DB}" destId="{452DA0F9-D1CD-48CF-B966-119671A46180}" srcOrd="0" destOrd="0" presId="urn:microsoft.com/office/officeart/2005/8/layout/chevron2"/>
    <dgm:cxn modelId="{7660522E-7AC2-4041-AD6D-AA3661BBD371}" type="presOf" srcId="{901AC212-3A8D-4514-8607-A9A7B86F24BF}" destId="{3E174952-664E-4246-B5A9-03278678566E}" srcOrd="0" destOrd="0" presId="urn:microsoft.com/office/officeart/2005/8/layout/chevron2"/>
    <dgm:cxn modelId="{778F5B64-1C3F-466D-A756-D7B368BA6CDA}" type="presOf" srcId="{392D809B-298D-4C8F-A775-7C02215A8B80}" destId="{E932CDF6-3063-43DE-A693-39F52BF57513}" srcOrd="0" destOrd="0" presId="urn:microsoft.com/office/officeart/2005/8/layout/chevron2"/>
    <dgm:cxn modelId="{995500E7-48EC-4C3F-8DF4-3C3BC230AAA6}" type="presOf" srcId="{EEBC4D42-B4AB-4300-9DD7-55915428ED99}" destId="{C6B54329-0B40-473E-BEB5-3DDF60FCD16E}" srcOrd="0" destOrd="0" presId="urn:microsoft.com/office/officeart/2005/8/layout/chevron2"/>
    <dgm:cxn modelId="{7F76B2EB-ACFD-4162-8CED-A15CD2EAC146}" type="presOf" srcId="{7E3DE350-B284-4A27-BFE7-CF8BE37ED11C}" destId="{24918415-EF9F-45CC-9577-162D20B57DA3}" srcOrd="0" destOrd="0" presId="urn:microsoft.com/office/officeart/2005/8/layout/chevron2"/>
    <dgm:cxn modelId="{F97F373D-9FEE-41CD-9C3E-D4A90138AF5B}" type="presOf" srcId="{8148813B-6918-465D-91FA-DDA7CA706A16}" destId="{A65C2F78-8EBC-4214-B2C1-BCFA2CAA65BA}" srcOrd="0" destOrd="0" presId="urn:microsoft.com/office/officeart/2005/8/layout/chevron2"/>
    <dgm:cxn modelId="{8105EB02-50DE-4C91-9E60-CBC2221F956B}" type="presOf" srcId="{E390281D-C45F-4F88-A34B-74BB9C22E1B9}" destId="{BAFF99E9-F315-4D53-91F4-56B0802F46FA}" srcOrd="0" destOrd="0" presId="urn:microsoft.com/office/officeart/2005/8/layout/chevron2"/>
    <dgm:cxn modelId="{2C97A536-A2AA-47C9-9DA8-E9F27140D4DF}" type="presParOf" srcId="{CC485D01-B20F-4E32-9119-719F6FDE3460}" destId="{0E4C499B-B840-419E-9DFD-B4186A25B4F7}" srcOrd="0" destOrd="0" presId="urn:microsoft.com/office/officeart/2005/8/layout/chevron2"/>
    <dgm:cxn modelId="{A6FDC40F-59A5-405E-8D41-38CCBE372653}" type="presParOf" srcId="{0E4C499B-B840-419E-9DFD-B4186A25B4F7}" destId="{6C5FBA03-7747-4B80-96DE-FE59DC1B32DA}" srcOrd="0" destOrd="0" presId="urn:microsoft.com/office/officeart/2005/8/layout/chevron2"/>
    <dgm:cxn modelId="{C65334B3-201E-497A-AFBF-4F0FF48715F1}" type="presParOf" srcId="{0E4C499B-B840-419E-9DFD-B4186A25B4F7}" destId="{45F4572A-50BF-48A9-875F-683516A1CC31}" srcOrd="1" destOrd="0" presId="urn:microsoft.com/office/officeart/2005/8/layout/chevron2"/>
    <dgm:cxn modelId="{21626A66-C0CA-473D-852D-304D4025C4DA}" type="presParOf" srcId="{CC485D01-B20F-4E32-9119-719F6FDE3460}" destId="{266C8458-C2D7-44C0-BEF0-911E0F1F875D}" srcOrd="1" destOrd="0" presId="urn:microsoft.com/office/officeart/2005/8/layout/chevron2"/>
    <dgm:cxn modelId="{28F820D4-206D-45D6-8C45-FA71C3F18BDD}" type="presParOf" srcId="{CC485D01-B20F-4E32-9119-719F6FDE3460}" destId="{98371F55-1089-49C1-AE95-24F2A8D25B25}" srcOrd="2" destOrd="0" presId="urn:microsoft.com/office/officeart/2005/8/layout/chevron2"/>
    <dgm:cxn modelId="{6EB9CD92-D84E-4AC7-9894-93E4ECAF9B19}" type="presParOf" srcId="{98371F55-1089-49C1-AE95-24F2A8D25B25}" destId="{C49B2D0F-D09F-4100-9C03-D2D4970A177D}" srcOrd="0" destOrd="0" presId="urn:microsoft.com/office/officeart/2005/8/layout/chevron2"/>
    <dgm:cxn modelId="{E72E8005-39DF-42B6-AE96-9C2B638A8623}" type="presParOf" srcId="{98371F55-1089-49C1-AE95-24F2A8D25B25}" destId="{452DA0F9-D1CD-48CF-B966-119671A46180}" srcOrd="1" destOrd="0" presId="urn:microsoft.com/office/officeart/2005/8/layout/chevron2"/>
    <dgm:cxn modelId="{DEE4F70C-106C-45C8-92E6-4F6E3D1E701D}" type="presParOf" srcId="{CC485D01-B20F-4E32-9119-719F6FDE3460}" destId="{1C3EAED2-2D6B-4AE0-992E-2AE5FCC08D99}" srcOrd="3" destOrd="0" presId="urn:microsoft.com/office/officeart/2005/8/layout/chevron2"/>
    <dgm:cxn modelId="{9E5E06BF-01BE-48FE-9C5D-3BDC1B090951}" type="presParOf" srcId="{CC485D01-B20F-4E32-9119-719F6FDE3460}" destId="{BBADA27E-7863-4898-8CFD-4BFA1813C37C}" srcOrd="4" destOrd="0" presId="urn:microsoft.com/office/officeart/2005/8/layout/chevron2"/>
    <dgm:cxn modelId="{679C19E0-5296-45F9-9B35-D8531C2F55CC}" type="presParOf" srcId="{BBADA27E-7863-4898-8CFD-4BFA1813C37C}" destId="{30C91D53-BB30-4952-96EE-BEF2088981B2}" srcOrd="0" destOrd="0" presId="urn:microsoft.com/office/officeart/2005/8/layout/chevron2"/>
    <dgm:cxn modelId="{B63ED0DC-C74B-4E0F-8401-26FE6C13742A}" type="presParOf" srcId="{BBADA27E-7863-4898-8CFD-4BFA1813C37C}" destId="{C6B54329-0B40-473E-BEB5-3DDF60FCD16E}" srcOrd="1" destOrd="0" presId="urn:microsoft.com/office/officeart/2005/8/layout/chevron2"/>
    <dgm:cxn modelId="{5A695E10-4D8A-46EA-A192-C3899DECB547}" type="presParOf" srcId="{CC485D01-B20F-4E32-9119-719F6FDE3460}" destId="{18C449D0-D795-4EF5-B714-E52F8324FE52}" srcOrd="5" destOrd="0" presId="urn:microsoft.com/office/officeart/2005/8/layout/chevron2"/>
    <dgm:cxn modelId="{74716D5D-0108-4BE2-B187-AC62AC11162E}" type="presParOf" srcId="{CC485D01-B20F-4E32-9119-719F6FDE3460}" destId="{F0DF7F2E-4FEA-4DA6-9CE9-0D9B8DF81A7D}" srcOrd="6" destOrd="0" presId="urn:microsoft.com/office/officeart/2005/8/layout/chevron2"/>
    <dgm:cxn modelId="{00BA8FB1-F00E-42E6-A1C8-46C3FB1C39D3}" type="presParOf" srcId="{F0DF7F2E-4FEA-4DA6-9CE9-0D9B8DF81A7D}" destId="{1DD97D15-286E-4216-931A-97A4CD6D4353}" srcOrd="0" destOrd="0" presId="urn:microsoft.com/office/officeart/2005/8/layout/chevron2"/>
    <dgm:cxn modelId="{942C46C3-038A-4657-AFF5-1B2D6108218A}" type="presParOf" srcId="{F0DF7F2E-4FEA-4DA6-9CE9-0D9B8DF81A7D}" destId="{E932CDF6-3063-43DE-A693-39F52BF57513}" srcOrd="1" destOrd="0" presId="urn:microsoft.com/office/officeart/2005/8/layout/chevron2"/>
    <dgm:cxn modelId="{FAE58EA2-BAD5-4A76-A449-9FA580D66977}" type="presParOf" srcId="{CC485D01-B20F-4E32-9119-719F6FDE3460}" destId="{034DAC43-1493-458F-B641-3CF1A91356BD}" srcOrd="7" destOrd="0" presId="urn:microsoft.com/office/officeart/2005/8/layout/chevron2"/>
    <dgm:cxn modelId="{B9A00DB0-9965-4C26-B749-0EF2F8A12DFD}" type="presParOf" srcId="{CC485D01-B20F-4E32-9119-719F6FDE3460}" destId="{4C1E80A3-BBFC-4F45-9DF4-9817BF4BE62C}" srcOrd="8" destOrd="0" presId="urn:microsoft.com/office/officeart/2005/8/layout/chevron2"/>
    <dgm:cxn modelId="{C0AB38FE-362D-4DAF-8B2C-42A946070B24}" type="presParOf" srcId="{4C1E80A3-BBFC-4F45-9DF4-9817BF4BE62C}" destId="{BAFF99E9-F315-4D53-91F4-56B0802F46FA}" srcOrd="0" destOrd="0" presId="urn:microsoft.com/office/officeart/2005/8/layout/chevron2"/>
    <dgm:cxn modelId="{CF1ECF44-B281-4EDD-B875-DDC4F3E09D1F}" type="presParOf" srcId="{4C1E80A3-BBFC-4F45-9DF4-9817BF4BE62C}" destId="{24918415-EF9F-45CC-9577-162D20B57DA3}" srcOrd="1" destOrd="0" presId="urn:microsoft.com/office/officeart/2005/8/layout/chevron2"/>
    <dgm:cxn modelId="{2C7B13FB-B825-4CA7-A2F3-4A03CEF35E14}" type="presParOf" srcId="{CC485D01-B20F-4E32-9119-719F6FDE3460}" destId="{CF02357E-7E56-4D71-B493-85B5900900CC}" srcOrd="9" destOrd="0" presId="urn:microsoft.com/office/officeart/2005/8/layout/chevron2"/>
    <dgm:cxn modelId="{246488F8-6DDD-4EAF-B2C7-5691539BA073}" type="presParOf" srcId="{CC485D01-B20F-4E32-9119-719F6FDE3460}" destId="{E2CCA37E-B8C1-4C29-8C89-20953B3D9BC3}" srcOrd="10" destOrd="0" presId="urn:microsoft.com/office/officeart/2005/8/layout/chevron2"/>
    <dgm:cxn modelId="{5D4F48CD-2378-43A0-A420-2101F85B5D7D}" type="presParOf" srcId="{E2CCA37E-B8C1-4C29-8C89-20953B3D9BC3}" destId="{9F7B8FF5-A232-4887-88F6-98ADA91D968F}" srcOrd="0" destOrd="0" presId="urn:microsoft.com/office/officeart/2005/8/layout/chevron2"/>
    <dgm:cxn modelId="{63E69610-75A8-48F2-A393-A5A4D178C571}" type="presParOf" srcId="{E2CCA37E-B8C1-4C29-8C89-20953B3D9BC3}" destId="{A65C2F78-8EBC-4214-B2C1-BCFA2CAA65BA}" srcOrd="1" destOrd="0" presId="urn:microsoft.com/office/officeart/2005/8/layout/chevron2"/>
    <dgm:cxn modelId="{4BB82BC5-9691-4C9A-9949-F30B56A91892}" type="presParOf" srcId="{CC485D01-B20F-4E32-9119-719F6FDE3460}" destId="{A754A40E-6C0D-498C-9996-EDB6B8295AA0}" srcOrd="11" destOrd="0" presId="urn:microsoft.com/office/officeart/2005/8/layout/chevron2"/>
    <dgm:cxn modelId="{EB8EE39F-4935-46BF-8737-96E571B683A5}" type="presParOf" srcId="{CC485D01-B20F-4E32-9119-719F6FDE3460}" destId="{6E47C6C9-245E-48D5-B6D4-27BBC883ED3D}" srcOrd="12" destOrd="0" presId="urn:microsoft.com/office/officeart/2005/8/layout/chevron2"/>
    <dgm:cxn modelId="{222CF0D7-498F-4D2E-AA12-FFD73565121E}" type="presParOf" srcId="{6E47C6C9-245E-48D5-B6D4-27BBC883ED3D}" destId="{0470F592-FBC1-49D1-9A9A-75290FF6DD77}" srcOrd="0" destOrd="0" presId="urn:microsoft.com/office/officeart/2005/8/layout/chevron2"/>
    <dgm:cxn modelId="{DD3B4FF3-BA79-43A3-821C-996796242846}" type="presParOf" srcId="{6E47C6C9-245E-48D5-B6D4-27BBC883ED3D}" destId="{3E174952-664E-4246-B5A9-03278678566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FBA03-7747-4B80-96DE-FE59DC1B32DA}">
      <dsp:nvSpPr>
        <dsp:cNvPr id="0" name=""/>
        <dsp:cNvSpPr/>
      </dsp:nvSpPr>
      <dsp:spPr>
        <a:xfrm rot="5400000">
          <a:off x="-115094" y="11555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269013"/>
        <a:ext cx="537106" cy="230188"/>
      </dsp:txXfrm>
    </dsp:sp>
    <dsp:sp modelId="{45F4572A-50BF-48A9-875F-683516A1CC31}">
      <dsp:nvSpPr>
        <dsp:cNvPr id="0" name=""/>
        <dsp:cNvSpPr/>
      </dsp:nvSpPr>
      <dsp:spPr>
        <a:xfrm rot="5400000">
          <a:off x="2899502" y="-2361935"/>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概述</a:t>
          </a:r>
        </a:p>
      </dsp:txBody>
      <dsp:txXfrm rot="-5400000">
        <a:off x="537107" y="24807"/>
        <a:ext cx="5199186" cy="450047"/>
      </dsp:txXfrm>
    </dsp:sp>
    <dsp:sp modelId="{C49B2D0F-D09F-4100-9C03-D2D4970A177D}">
      <dsp:nvSpPr>
        <dsp:cNvPr id="0" name=""/>
        <dsp:cNvSpPr/>
      </dsp:nvSpPr>
      <dsp:spPr>
        <a:xfrm rot="5400000">
          <a:off x="-115094" y="79836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951823"/>
        <a:ext cx="537106" cy="230188"/>
      </dsp:txXfrm>
    </dsp:sp>
    <dsp:sp modelId="{452DA0F9-D1CD-48CF-B966-119671A46180}">
      <dsp:nvSpPr>
        <dsp:cNvPr id="0" name=""/>
        <dsp:cNvSpPr/>
      </dsp:nvSpPr>
      <dsp:spPr>
        <a:xfrm rot="5400000">
          <a:off x="2899502" y="-1679125"/>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遥感的电磁波原理</a:t>
          </a:r>
        </a:p>
      </dsp:txBody>
      <dsp:txXfrm rot="-5400000">
        <a:off x="537107" y="707617"/>
        <a:ext cx="5199186" cy="450047"/>
      </dsp:txXfrm>
    </dsp:sp>
    <dsp:sp modelId="{30C91D53-BB30-4952-96EE-BEF2088981B2}">
      <dsp:nvSpPr>
        <dsp:cNvPr id="0" name=""/>
        <dsp:cNvSpPr/>
      </dsp:nvSpPr>
      <dsp:spPr>
        <a:xfrm rot="5400000">
          <a:off x="-115094" y="148117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1634633"/>
        <a:ext cx="537106" cy="230188"/>
      </dsp:txXfrm>
    </dsp:sp>
    <dsp:sp modelId="{C6B54329-0B40-473E-BEB5-3DDF60FCD16E}">
      <dsp:nvSpPr>
        <dsp:cNvPr id="0" name=""/>
        <dsp:cNvSpPr/>
      </dsp:nvSpPr>
      <dsp:spPr>
        <a:xfrm rot="5400000">
          <a:off x="2899502" y="-996315"/>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遥感成像原理与图像特征</a:t>
          </a:r>
        </a:p>
      </dsp:txBody>
      <dsp:txXfrm rot="-5400000">
        <a:off x="537107" y="1390427"/>
        <a:ext cx="5199186" cy="450047"/>
      </dsp:txXfrm>
    </dsp:sp>
    <dsp:sp modelId="{1DD97D15-286E-4216-931A-97A4CD6D4353}">
      <dsp:nvSpPr>
        <dsp:cNvPr id="0" name=""/>
        <dsp:cNvSpPr/>
      </dsp:nvSpPr>
      <dsp:spPr>
        <a:xfrm rot="5400000">
          <a:off x="-115094" y="216398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2317443"/>
        <a:ext cx="537106" cy="230188"/>
      </dsp:txXfrm>
    </dsp:sp>
    <dsp:sp modelId="{E932CDF6-3063-43DE-A693-39F52BF57513}">
      <dsp:nvSpPr>
        <dsp:cNvPr id="0" name=""/>
        <dsp:cNvSpPr/>
      </dsp:nvSpPr>
      <dsp:spPr>
        <a:xfrm rot="5400000">
          <a:off x="2899502" y="-313505"/>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遥感图像的处理</a:t>
          </a:r>
        </a:p>
      </dsp:txBody>
      <dsp:txXfrm rot="-5400000">
        <a:off x="537107" y="2073237"/>
        <a:ext cx="5199186" cy="450047"/>
      </dsp:txXfrm>
    </dsp:sp>
    <dsp:sp modelId="{BAFF99E9-F315-4D53-91F4-56B0802F46FA}">
      <dsp:nvSpPr>
        <dsp:cNvPr id="0" name=""/>
        <dsp:cNvSpPr/>
      </dsp:nvSpPr>
      <dsp:spPr>
        <a:xfrm rot="5400000">
          <a:off x="-115094" y="284679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3000253"/>
        <a:ext cx="537106" cy="230188"/>
      </dsp:txXfrm>
    </dsp:sp>
    <dsp:sp modelId="{24918415-EF9F-45CC-9577-162D20B57DA3}">
      <dsp:nvSpPr>
        <dsp:cNvPr id="0" name=""/>
        <dsp:cNvSpPr/>
      </dsp:nvSpPr>
      <dsp:spPr>
        <a:xfrm rot="5400000">
          <a:off x="2899502" y="369303"/>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遥感图像的目视解译</a:t>
          </a:r>
        </a:p>
      </dsp:txBody>
      <dsp:txXfrm rot="-5400000">
        <a:off x="537107" y="2756046"/>
        <a:ext cx="5199186" cy="450047"/>
      </dsp:txXfrm>
    </dsp:sp>
    <dsp:sp modelId="{9F7B8FF5-A232-4887-88F6-98ADA91D968F}">
      <dsp:nvSpPr>
        <dsp:cNvPr id="0" name=""/>
        <dsp:cNvSpPr/>
      </dsp:nvSpPr>
      <dsp:spPr>
        <a:xfrm rot="5400000">
          <a:off x="-115094" y="3529604"/>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3683063"/>
        <a:ext cx="537106" cy="230188"/>
      </dsp:txXfrm>
    </dsp:sp>
    <dsp:sp modelId="{A65C2F78-8EBC-4214-B2C1-BCFA2CAA65BA}">
      <dsp:nvSpPr>
        <dsp:cNvPr id="0" name=""/>
        <dsp:cNvSpPr/>
      </dsp:nvSpPr>
      <dsp:spPr>
        <a:xfrm rot="5400000">
          <a:off x="2899502" y="1052113"/>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遥感图像的计算机解译</a:t>
          </a:r>
        </a:p>
      </dsp:txBody>
      <dsp:txXfrm rot="-5400000">
        <a:off x="537107" y="3438856"/>
        <a:ext cx="5199186" cy="450047"/>
      </dsp:txXfrm>
    </dsp:sp>
    <dsp:sp modelId="{0470F592-FBC1-49D1-9A9A-75290FF6DD77}">
      <dsp:nvSpPr>
        <dsp:cNvPr id="0" name=""/>
        <dsp:cNvSpPr/>
      </dsp:nvSpPr>
      <dsp:spPr>
        <a:xfrm rot="5400000">
          <a:off x="-115094" y="4212413"/>
          <a:ext cx="767294" cy="5371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0" y="4365872"/>
        <a:ext cx="537106" cy="230188"/>
      </dsp:txXfrm>
    </dsp:sp>
    <dsp:sp modelId="{3E174952-664E-4246-B5A9-03278678566E}">
      <dsp:nvSpPr>
        <dsp:cNvPr id="0" name=""/>
        <dsp:cNvSpPr/>
      </dsp:nvSpPr>
      <dsp:spPr>
        <a:xfrm rot="5400000">
          <a:off x="2899502" y="1734923"/>
          <a:ext cx="498741" cy="522353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CN" altLang="en-US" sz="2700" kern="1200"/>
            <a:t>遥感的应用</a:t>
          </a:r>
        </a:p>
      </dsp:txBody>
      <dsp:txXfrm rot="-5400000">
        <a:off x="537107" y="4121666"/>
        <a:ext cx="5199186" cy="4500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9550171D-8F4F-44FA-927B-5550376464D8}" type="datetimeFigureOut">
              <a:rPr lang="zh-CN" altLang="en-US"/>
              <a:pPr>
                <a:defRPr/>
              </a:pPr>
              <a:t>2024/9/11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3396E9B-BA20-4848-84B0-237334490D4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4FDF6B5A-C31B-45FB-AF7D-122AD4E11327}" type="datetimeFigureOut">
              <a:rPr lang="zh-CN" altLang="en-US"/>
              <a:pPr>
                <a:defRPr/>
              </a:pPr>
              <a:t>2024/9/11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E0B10CD-AE5D-4026-AA09-D309C845F3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卫星，重力场</a:t>
            </a:r>
            <a:endParaRPr lang="en-US" altLang="zh-CN" smtClean="0"/>
          </a:p>
          <a:p>
            <a:r>
              <a:rPr lang="zh-CN" altLang="en-US" sz="1200" b="0" i="0" kern="1200" smtClean="0">
                <a:solidFill>
                  <a:schemeClr val="tx1"/>
                </a:solidFill>
                <a:effectLst/>
                <a:latin typeface="+mn-lt"/>
                <a:ea typeface="+mn-ea"/>
                <a:cs typeface="+mn-cs"/>
              </a:rPr>
              <a:t>大震前重力场动态变化特征，发现大震前区域重力场出现大范围的有序性变化，可能是大震前区域应力场增强引起深部物质运移与变迁产生的区域性重力异常</a:t>
            </a: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DCF1943D-97A6-4E82-829C-7046D41D6541}" type="slidenum">
              <a:rPr lang="zh-CN" altLang="en-US" sz="1200" smtClean="0"/>
              <a:pPr/>
              <a:t>6</a:t>
            </a:fld>
            <a:endParaRPr lang="zh-CN" altLang="en-US" sz="120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牛轭湖，河流演变，污染物</a:t>
            </a:r>
            <a:endParaRPr lang="zh-CN" altLang="en-US"/>
          </a:p>
        </p:txBody>
      </p:sp>
      <p:sp>
        <p:nvSpPr>
          <p:cNvPr id="4" name="灯片编号占位符 3"/>
          <p:cNvSpPr>
            <a:spLocks noGrp="1"/>
          </p:cNvSpPr>
          <p:nvPr>
            <p:ph type="sldNum" sz="quarter" idx="10"/>
          </p:nvPr>
        </p:nvSpPr>
        <p:spPr/>
        <p:txBody>
          <a:bodyPr/>
          <a:lstStyle/>
          <a:p>
            <a:pPr>
              <a:defRPr/>
            </a:pPr>
            <a:fld id="{8E0B10CD-AE5D-4026-AA09-D309C845F3C7}" type="slidenum">
              <a:rPr lang="zh-CN" altLang="en-US" smtClean="0"/>
              <a:pPr>
                <a:defRPr/>
              </a:pPr>
              <a:t>20</a:t>
            </a:fld>
            <a:endParaRPr lang="zh-CN" altLang="en-US"/>
          </a:p>
        </p:txBody>
      </p:sp>
    </p:spTree>
    <p:extLst>
      <p:ext uri="{BB962C8B-B14F-4D97-AF65-F5344CB8AC3E}">
        <p14:creationId xmlns:p14="http://schemas.microsoft.com/office/powerpoint/2010/main" val="111341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需要做哪些事情？识别什么是一棵树。</a:t>
            </a:r>
            <a:endParaRPr lang="zh-CN" altLang="en-US"/>
          </a:p>
        </p:txBody>
      </p:sp>
      <p:sp>
        <p:nvSpPr>
          <p:cNvPr id="4" name="灯片编号占位符 3"/>
          <p:cNvSpPr>
            <a:spLocks noGrp="1"/>
          </p:cNvSpPr>
          <p:nvPr>
            <p:ph type="sldNum" sz="quarter" idx="10"/>
          </p:nvPr>
        </p:nvSpPr>
        <p:spPr/>
        <p:txBody>
          <a:bodyPr/>
          <a:lstStyle/>
          <a:p>
            <a:pPr>
              <a:defRPr/>
            </a:pPr>
            <a:fld id="{8E0B10CD-AE5D-4026-AA09-D309C845F3C7}" type="slidenum">
              <a:rPr lang="zh-CN" altLang="en-US" smtClean="0"/>
              <a:pPr>
                <a:defRPr/>
              </a:pPr>
              <a:t>22</a:t>
            </a:fld>
            <a:endParaRPr lang="zh-CN" altLang="en-US"/>
          </a:p>
        </p:txBody>
      </p:sp>
    </p:spTree>
    <p:extLst>
      <p:ext uri="{BB962C8B-B14F-4D97-AF65-F5344CB8AC3E}">
        <p14:creationId xmlns:p14="http://schemas.microsoft.com/office/powerpoint/2010/main" val="2026544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波段和波段叠加运算</a:t>
            </a:r>
            <a:endParaRPr lang="zh-CN" altLang="en-US"/>
          </a:p>
        </p:txBody>
      </p:sp>
      <p:sp>
        <p:nvSpPr>
          <p:cNvPr id="4" name="灯片编号占位符 3"/>
          <p:cNvSpPr>
            <a:spLocks noGrp="1"/>
          </p:cNvSpPr>
          <p:nvPr>
            <p:ph type="sldNum" sz="quarter" idx="10"/>
          </p:nvPr>
        </p:nvSpPr>
        <p:spPr/>
        <p:txBody>
          <a:bodyPr/>
          <a:lstStyle/>
          <a:p>
            <a:pPr>
              <a:defRPr/>
            </a:pPr>
            <a:fld id="{8E0B10CD-AE5D-4026-AA09-D309C845F3C7}" type="slidenum">
              <a:rPr lang="zh-CN" altLang="en-US" smtClean="0"/>
              <a:pPr>
                <a:defRPr/>
              </a:pPr>
              <a:t>25</a:t>
            </a:fld>
            <a:endParaRPr lang="zh-CN" altLang="en-US"/>
          </a:p>
        </p:txBody>
      </p:sp>
    </p:spTree>
    <p:extLst>
      <p:ext uri="{BB962C8B-B14F-4D97-AF65-F5344CB8AC3E}">
        <p14:creationId xmlns:p14="http://schemas.microsoft.com/office/powerpoint/2010/main" val="954638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德国，中国东北呢？</a:t>
            </a:r>
            <a:endParaRPr lang="en-US" altLang="zh-CN" smtClean="0"/>
          </a:p>
          <a:p>
            <a:r>
              <a:rPr lang="zh-CN" altLang="en-US" smtClean="0"/>
              <a:t>用处在那里呢？</a:t>
            </a:r>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68ACF08C-0004-4922-917F-EE908BFBEEFE}" type="slidenum">
              <a:rPr lang="zh-CN" altLang="en-US" sz="1200" smtClean="0"/>
              <a:pPr/>
              <a:t>26</a:t>
            </a:fld>
            <a:endParaRPr lang="zh-CN" alt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TW" altLang="en-US" smtClean="0"/>
              <a:t>非成像方式遙感是以數據、曲線等形式記錄標物反射或發射的電磁輻射的各種物理參數的一種遙感方式，如使用紅外輻射温度計、微波輻射計、激光測高儀等進行的航空和航天遙感。</a:t>
            </a:r>
            <a:endParaRPr lang="zh-CN" altLang="en-US" smtClean="0"/>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1CF31929-83ED-4F1A-9163-738D1051B530}" type="slidenum">
              <a:rPr lang="zh-CN" altLang="en-US" sz="1200" smtClean="0"/>
              <a:pPr/>
              <a:t>33</a:t>
            </a:fld>
            <a:endParaRPr lang="zh-CN" alt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不同平台的作用有什么差异？</a:t>
            </a:r>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720D7A75-42DA-4CA0-A83D-9CA22D2A3075}" type="slidenum">
              <a:rPr lang="zh-CN" altLang="en-US" sz="1200" smtClean="0"/>
              <a:pPr/>
              <a:t>34</a:t>
            </a:fld>
            <a:endParaRPr lang="zh-CN" altLang="en-US" sz="12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p:txBody>
          <a:bodyPr wrap="square" numCol="1" anchor="t" anchorCtr="0" compatLnSpc="1">
            <a:prstTxWarp prst="textNoShape">
              <a:avLst/>
            </a:prstTxWarp>
          </a:bodyPr>
          <a:lstStyle/>
          <a:p>
            <a:pPr>
              <a:defRPr/>
            </a:pPr>
            <a:r>
              <a:rPr lang="en-US" altLang="zh-CN">
                <a:solidFill>
                  <a:schemeClr val="bg2"/>
                </a:solidFill>
                <a:effectLst>
                  <a:outerShdw blurRad="38100" dist="38100" dir="2700000" algn="tl">
                    <a:srgbClr val="FFFFFF"/>
                  </a:outerShdw>
                </a:effectLst>
                <a:latin typeface="+mn-ea"/>
              </a:rPr>
              <a:t>Evelyn.L.Pruitt</a:t>
            </a:r>
            <a:r>
              <a:rPr lang="zh-CN" altLang="en-US">
                <a:solidFill>
                  <a:schemeClr val="bg2"/>
                </a:solidFill>
                <a:effectLst>
                  <a:outerShdw blurRad="38100" dist="38100" dir="2700000" algn="tl">
                    <a:srgbClr val="FFFFFF"/>
                  </a:outerShdw>
                </a:effectLst>
                <a:latin typeface="+mn-ea"/>
              </a:rPr>
              <a:t>：</a:t>
            </a:r>
            <a:r>
              <a:rPr lang="en-US" altLang="zh-CN">
                <a:solidFill>
                  <a:srgbClr val="4D5156"/>
                </a:solidFill>
                <a:latin typeface="arial" panose="020B0604020202020204" pitchFamily="34" charset="0"/>
              </a:rPr>
              <a:t>Her work greatly advanced the study of coastal environments</a:t>
            </a:r>
            <a:endParaRPr lang="en-US" altLang="zh-CN"/>
          </a:p>
          <a:p>
            <a:pPr>
              <a:defRPr/>
            </a:pPr>
            <a:r>
              <a:rPr lang="zh-CN" altLang="en-US"/>
              <a:t>找到自己的根。</a:t>
            </a:r>
            <a:r>
              <a:rPr lang="en-US" altLang="zh-CN"/>
              <a:t>1608</a:t>
            </a:r>
            <a:r>
              <a:rPr lang="zh-CN" altLang="en-US"/>
              <a:t>年，汉斯</a:t>
            </a:r>
            <a:r>
              <a:rPr lang="en-US" altLang="zh-CN"/>
              <a:t>·</a:t>
            </a:r>
            <a:r>
              <a:rPr lang="zh-CN" altLang="en-US"/>
              <a:t>李波尔发明望远镜，</a:t>
            </a:r>
            <a:r>
              <a:rPr lang="en-US" altLang="zh-CN"/>
              <a:t>1609</a:t>
            </a:r>
            <a:r>
              <a:rPr lang="zh-CN" altLang="en-US"/>
              <a:t>年伽利略改进望远镜</a:t>
            </a:r>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80E5FD1E-DE5E-487A-83AF-C56206F7EDBC}" type="slidenum">
              <a:rPr lang="zh-CN" altLang="en-US" sz="1200" smtClean="0"/>
              <a:pPr/>
              <a:t>35</a:t>
            </a:fld>
            <a:endParaRPr lang="zh-CN" altLang="en-US"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a:solidFill>
                  <a:schemeClr val="bg2"/>
                </a:solidFill>
                <a:effectLst>
                  <a:outerShdw blurRad="38100" dist="38100" dir="2700000" algn="tl">
                    <a:srgbClr val="FFFFFF"/>
                  </a:outerShdw>
                </a:effectLst>
                <a:ea typeface="楷体" panose="02010609060101010101" pitchFamily="49" charset="-122"/>
              </a:rPr>
              <a:t>微波</a:t>
            </a:r>
            <a:r>
              <a:rPr lang="en-US" altLang="zh-CN">
                <a:solidFill>
                  <a:schemeClr val="bg2"/>
                </a:solidFill>
                <a:effectLst>
                  <a:outerShdw blurRad="38100" dist="38100" dir="2700000" algn="tl">
                    <a:srgbClr val="FFFFFF"/>
                  </a:outerShdw>
                </a:effectLst>
                <a:ea typeface="楷体" panose="02010609060101010101" pitchFamily="49" charset="-122"/>
              </a:rPr>
              <a:t>: 1mm-1m</a:t>
            </a:r>
            <a:r>
              <a:rPr lang="zh-CN" altLang="en-US">
                <a:solidFill>
                  <a:schemeClr val="bg2"/>
                </a:solidFill>
                <a:effectLst>
                  <a:outerShdw blurRad="38100" dist="38100" dir="2700000" algn="tl">
                    <a:srgbClr val="FFFFFF"/>
                  </a:outerShdw>
                </a:effectLst>
                <a:ea typeface="楷体" panose="02010609060101010101" pitchFamily="49" charset="-122"/>
              </a:rPr>
              <a:t>波长的波</a:t>
            </a:r>
            <a:endParaRPr lang="zh-CN" altLang="en-US"/>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3F1BE44B-7830-4A03-8EA4-43C9E8A221AB}" type="slidenum">
              <a:rPr lang="zh-CN" altLang="en-US" sz="1200" smtClean="0"/>
              <a:pPr/>
              <a:t>38</a:t>
            </a:fld>
            <a:endParaRPr lang="zh-CN" altLang="en-US" sz="12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具体例子进行说明</a:t>
            </a:r>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15C8C27E-F2D4-4F99-8499-FDA02AD0342D}" type="slidenum">
              <a:rPr lang="zh-CN" altLang="en-US" sz="1200" smtClean="0"/>
              <a:pPr/>
              <a:t>39</a:t>
            </a:fld>
            <a:endParaRPr lang="zh-CN" altLang="en-US" sz="12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具体例子进行说明</a:t>
            </a:r>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7F62A798-DC78-4434-9EC3-6425F2A349F4}" type="slidenum">
              <a:rPr lang="zh-CN" altLang="en-US" sz="1200" smtClean="0"/>
              <a:pPr/>
              <a:t>40</a:t>
            </a:fld>
            <a:endParaRPr lang="zh-CN" alt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广义，狭义</a:t>
            </a:r>
            <a:r>
              <a:rPr lang="en-US" altLang="zh-CN" smtClean="0"/>
              <a:t>——</a:t>
            </a:r>
            <a:r>
              <a:rPr lang="zh-CN" altLang="en-US" smtClean="0"/>
              <a:t>为什么要这样分？</a:t>
            </a:r>
            <a:endParaRPr lang="en-US" altLang="zh-CN" smtClean="0"/>
          </a:p>
          <a:p>
            <a:r>
              <a:rPr lang="zh-CN" altLang="en-US" b="1" smtClean="0"/>
              <a:t>孙和平等，</a:t>
            </a:r>
            <a:r>
              <a:rPr lang="en-US" altLang="zh-CN" b="1" smtClean="0"/>
              <a:t>2021. </a:t>
            </a:r>
            <a:r>
              <a:rPr lang="zh-CN" altLang="en-US" b="1" smtClean="0"/>
              <a:t>地球重力场及其地学应用研究进展</a:t>
            </a:r>
            <a:r>
              <a:rPr lang="en-US" altLang="zh-CN" b="1" smtClean="0"/>
              <a:t>——2020</a:t>
            </a:r>
            <a:r>
              <a:rPr lang="zh-CN" altLang="en-US" b="1" smtClean="0"/>
              <a:t>中国地球科学联合学术年会专题综述 （重力场）</a:t>
            </a:r>
            <a:endParaRPr lang="en-US" altLang="zh-CN" b="1" smtClean="0"/>
          </a:p>
          <a:p>
            <a:r>
              <a:rPr lang="zh-CN" altLang="en-US" b="1" smtClean="0"/>
              <a:t>机械波：水波、声波、地震波</a:t>
            </a:r>
          </a:p>
          <a:p>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C4C9E9EC-2F40-4554-BBC4-9273BF2A2053}" type="slidenum">
              <a:rPr lang="zh-CN" altLang="en-US" sz="1200" smtClean="0"/>
              <a:pPr/>
              <a:t>7</a:t>
            </a:fld>
            <a:endParaRPr lang="zh-CN" alt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具体例子进行说明</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4F04E5C1-1B02-48EA-89BE-1C065F155F78}" type="slidenum">
              <a:rPr lang="zh-CN" altLang="en-US" sz="1200" smtClean="0"/>
              <a:pPr/>
              <a:t>41</a:t>
            </a:fld>
            <a:endParaRPr lang="zh-CN" altLang="en-US"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具体例子进行说明</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4F04E5C1-1B02-48EA-89BE-1C065F155F78}" type="slidenum">
              <a:rPr lang="zh-CN" altLang="en-US" sz="1200" smtClean="0"/>
              <a:pPr/>
              <a:t>42</a:t>
            </a:fld>
            <a:endParaRPr lang="zh-CN" altLang="en-US" sz="1200" smtClean="0"/>
          </a:p>
        </p:txBody>
      </p:sp>
    </p:spTree>
    <p:extLst>
      <p:ext uri="{BB962C8B-B14F-4D97-AF65-F5344CB8AC3E}">
        <p14:creationId xmlns:p14="http://schemas.microsoft.com/office/powerpoint/2010/main" val="43252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广义，狭义</a:t>
            </a:r>
            <a:r>
              <a:rPr lang="en-US" altLang="zh-CN" smtClean="0"/>
              <a:t>——</a:t>
            </a:r>
            <a:r>
              <a:rPr lang="zh-CN" altLang="en-US" smtClean="0"/>
              <a:t>为什么要这样分？</a:t>
            </a:r>
            <a:endParaRPr lang="en-US" altLang="zh-CN" smtClean="0"/>
          </a:p>
          <a:p>
            <a:r>
              <a:rPr lang="zh-CN" altLang="en-US" b="1" smtClean="0"/>
              <a:t>孙和平等，</a:t>
            </a:r>
            <a:r>
              <a:rPr lang="en-US" altLang="zh-CN" b="1" smtClean="0"/>
              <a:t>2021. </a:t>
            </a:r>
            <a:r>
              <a:rPr lang="zh-CN" altLang="en-US" b="1" smtClean="0"/>
              <a:t>地球重力场及其地学应用研究进展</a:t>
            </a:r>
            <a:r>
              <a:rPr lang="en-US" altLang="zh-CN" b="1" smtClean="0"/>
              <a:t>——2020</a:t>
            </a:r>
            <a:r>
              <a:rPr lang="zh-CN" altLang="en-US" b="1" smtClean="0"/>
              <a:t>中国地球科学联合学术年会专题综述 （重力场）</a:t>
            </a:r>
            <a:endParaRPr lang="en-US" altLang="zh-CN" b="1" smtClean="0"/>
          </a:p>
          <a:p>
            <a:r>
              <a:rPr lang="zh-CN" altLang="en-US" b="1" smtClean="0"/>
              <a:t>机械波：水波、声波、地震波</a:t>
            </a:r>
          </a:p>
          <a:p>
            <a:endParaRPr lang="zh-CN" altLang="en-US" smtClean="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C4C9E9EC-2F40-4554-BBC4-9273BF2A2053}" type="slidenum">
              <a:rPr lang="zh-CN" altLang="en-US" sz="1200" smtClean="0"/>
              <a:pPr/>
              <a:t>8</a:t>
            </a:fld>
            <a:endParaRPr lang="zh-CN" altLang="en-US" sz="1200" smtClean="0"/>
          </a:p>
        </p:txBody>
      </p:sp>
    </p:spTree>
    <p:extLst>
      <p:ext uri="{BB962C8B-B14F-4D97-AF65-F5344CB8AC3E}">
        <p14:creationId xmlns:p14="http://schemas.microsoft.com/office/powerpoint/2010/main" val="66705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FDD4710A-CB4F-4882-97C5-A62AF80AD7D5}" type="slidenum">
              <a:rPr lang="zh-CN" altLang="en-US" sz="1200" smtClean="0"/>
              <a:pPr/>
              <a:t>9</a:t>
            </a:fld>
            <a:endParaRPr lang="zh-CN" alt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地物</a:t>
            </a:r>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C85C50B1-AE10-45DF-B7ED-65F80B07710E}" type="slidenum">
              <a:rPr lang="zh-CN" altLang="en-US" sz="1200" smtClean="0"/>
              <a:pPr/>
              <a:t>10</a:t>
            </a:fld>
            <a:endParaRPr lang="zh-CN" alt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一般地质图很粗</a:t>
            </a:r>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9A974A9C-A631-46B8-9641-4B4EEE67F169}" type="slidenum">
              <a:rPr lang="zh-CN" altLang="en-US" sz="1200" smtClean="0"/>
              <a:pPr/>
              <a:t>13</a:t>
            </a:fld>
            <a:endParaRPr lang="zh-CN"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原子和分子，吸收辐射，电子发生能级跃迁</a:t>
            </a:r>
            <a:endParaRPr lang="zh-CN" altLang="en-US"/>
          </a:p>
        </p:txBody>
      </p:sp>
      <p:sp>
        <p:nvSpPr>
          <p:cNvPr id="4" name="灯片编号占位符 3"/>
          <p:cNvSpPr>
            <a:spLocks noGrp="1"/>
          </p:cNvSpPr>
          <p:nvPr>
            <p:ph type="sldNum" sz="quarter" idx="10"/>
          </p:nvPr>
        </p:nvSpPr>
        <p:spPr/>
        <p:txBody>
          <a:bodyPr/>
          <a:lstStyle/>
          <a:p>
            <a:pPr>
              <a:defRPr/>
            </a:pPr>
            <a:fld id="{8E0B10CD-AE5D-4026-AA09-D309C845F3C7}" type="slidenum">
              <a:rPr lang="zh-CN" altLang="en-US" smtClean="0"/>
              <a:pPr>
                <a:defRPr/>
              </a:pPr>
              <a:t>14</a:t>
            </a:fld>
            <a:endParaRPr lang="zh-CN" altLang="en-US"/>
          </a:p>
        </p:txBody>
      </p:sp>
    </p:spTree>
    <p:extLst>
      <p:ext uri="{BB962C8B-B14F-4D97-AF65-F5344CB8AC3E}">
        <p14:creationId xmlns:p14="http://schemas.microsoft.com/office/powerpoint/2010/main" val="284753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smtClean="0">
                <a:solidFill>
                  <a:srgbClr val="000000"/>
                </a:solidFill>
                <a:latin typeface="FEF189A6868"/>
              </a:rPr>
              <a:t>参考文章：</a:t>
            </a:r>
            <a:r>
              <a:rPr lang="en-US" altLang="zh-CN" sz="1200" smtClean="0">
                <a:solidFill>
                  <a:srgbClr val="000000"/>
                </a:solidFill>
                <a:latin typeface="FEF189A6868"/>
              </a:rPr>
              <a:t>Origins and spread of formal ceremonialcomplexes in the Olmec and Maya regions revealed by airborne lidar</a:t>
            </a:r>
            <a:r>
              <a:rPr lang="en-US" altLang="zh-CN" smtClean="0"/>
              <a:t> </a:t>
            </a:r>
          </a:p>
          <a:p>
            <a:endParaRPr lang="en-US" altLang="zh-CN" smtClean="0"/>
          </a:p>
          <a:p>
            <a:r>
              <a:rPr lang="en-US" altLang="zh-CN" smtClean="0"/>
              <a:t>Olmec </a:t>
            </a:r>
            <a:r>
              <a:rPr lang="zh-CN" altLang="en-US" smtClean="0"/>
              <a:t>奥尔梅克人 墨西哥的古印第安人</a:t>
            </a:r>
            <a:endParaRPr lang="zh-CN" altLang="en-US"/>
          </a:p>
        </p:txBody>
      </p:sp>
      <p:sp>
        <p:nvSpPr>
          <p:cNvPr id="4" name="灯片编号占位符 3"/>
          <p:cNvSpPr>
            <a:spLocks noGrp="1"/>
          </p:cNvSpPr>
          <p:nvPr>
            <p:ph type="sldNum" sz="quarter" idx="10"/>
          </p:nvPr>
        </p:nvSpPr>
        <p:spPr/>
        <p:txBody>
          <a:bodyPr/>
          <a:lstStyle/>
          <a:p>
            <a:pPr>
              <a:defRPr/>
            </a:pPr>
            <a:fld id="{8E0B10CD-AE5D-4026-AA09-D309C845F3C7}" type="slidenum">
              <a:rPr lang="zh-CN" altLang="en-US" smtClean="0"/>
              <a:pPr>
                <a:defRPr/>
              </a:pPr>
              <a:t>18</a:t>
            </a:fld>
            <a:endParaRPr lang="zh-CN" altLang="en-US"/>
          </a:p>
        </p:txBody>
      </p:sp>
    </p:spTree>
    <p:extLst>
      <p:ext uri="{BB962C8B-B14F-4D97-AF65-F5344CB8AC3E}">
        <p14:creationId xmlns:p14="http://schemas.microsoft.com/office/powerpoint/2010/main" val="19158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为什么</a:t>
            </a:r>
            <a:r>
              <a:rPr lang="en-US" altLang="zh-CN" smtClean="0"/>
              <a:t>secondary</a:t>
            </a:r>
            <a:r>
              <a:rPr lang="en-US" altLang="zh-CN" baseline="0" smtClean="0"/>
              <a:t> </a:t>
            </a:r>
            <a:r>
              <a:rPr lang="zh-CN" altLang="en-US" baseline="0" smtClean="0"/>
              <a:t>能反映地形？</a:t>
            </a:r>
            <a:r>
              <a:rPr lang="en-US" altLang="zh-CN" smtClean="0"/>
              <a:t/>
            </a:r>
            <a:br>
              <a:rPr lang="en-US" altLang="zh-CN" smtClean="0"/>
            </a:br>
            <a:endParaRPr lang="zh-CN" altLang="en-US" smtClean="0"/>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fld id="{6BF34776-0FEE-477A-9C2F-BBF499554B0A}" type="slidenum">
              <a:rPr lang="zh-CN" altLang="en-US" sz="1200" smtClean="0"/>
              <a:pPr/>
              <a:t>19</a:t>
            </a:fld>
            <a:endParaRPr lang="zh-CN"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34151" name="Rectangle 7"/>
          <p:cNvSpPr>
            <a:spLocks noGrp="1" noChangeArrowheads="1"/>
          </p:cNvSpPr>
          <p:nvPr>
            <p:ph type="ctrTitle" sz="quarter"/>
          </p:nvPr>
        </p:nvSpPr>
        <p:spPr>
          <a:xfrm>
            <a:off x="685800" y="1143000"/>
            <a:ext cx="7772400" cy="1143000"/>
          </a:xfrm>
        </p:spPr>
        <p:txBody>
          <a:bodyPr/>
          <a:lstStyle>
            <a:lvl1pPr>
              <a:defRPr/>
            </a:lvl1pPr>
          </a:lstStyle>
          <a:p>
            <a:pPr lvl="0"/>
            <a:r>
              <a:rPr lang="zh-CN" altLang="en-US" noProof="0"/>
              <a:t>单击此处编辑母版标题样式</a:t>
            </a:r>
          </a:p>
        </p:txBody>
      </p:sp>
      <p:sp>
        <p:nvSpPr>
          <p:cNvPr id="134152" name="Rectangle 8"/>
          <p:cNvSpPr>
            <a:spLocks noGrp="1" noChangeArrowheads="1"/>
          </p:cNvSpPr>
          <p:nvPr>
            <p:ph type="subTitle" sz="quarter" idx="1"/>
          </p:nvPr>
        </p:nvSpPr>
        <p:spPr>
          <a:xfrm>
            <a:off x="1371600" y="2819400"/>
            <a:ext cx="6400800" cy="1752600"/>
          </a:xfrm>
        </p:spPr>
        <p:txBody>
          <a:bodyPr lIns="92075" tIns="46038" rIns="92075" bIns="46038"/>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 name="Rectangle 9"/>
          <p:cNvSpPr>
            <a:spLocks noGrp="1" noChangeArrowheads="1"/>
          </p:cNvSpPr>
          <p:nvPr>
            <p:ph type="dt" sz="quarter" idx="10"/>
          </p:nvPr>
        </p:nvSpPr>
        <p:spPr/>
        <p:txBody>
          <a:bodyPr/>
          <a:lstStyle>
            <a:lvl1pPr>
              <a:defRPr>
                <a:solidFill>
                  <a:srgbClr val="FFFFFF"/>
                </a:solidFill>
              </a:defRPr>
            </a:lvl1pPr>
          </a:lstStyle>
          <a:p>
            <a:pPr>
              <a:defRPr/>
            </a:pPr>
            <a:endParaRPr lang="zh-CN" altLang="en-US"/>
          </a:p>
        </p:txBody>
      </p:sp>
      <p:sp>
        <p:nvSpPr>
          <p:cNvPr id="5" name="Rectangle 10"/>
          <p:cNvSpPr>
            <a:spLocks noGrp="1" noChangeArrowheads="1"/>
          </p:cNvSpPr>
          <p:nvPr>
            <p:ph type="ftr" sz="quarter" idx="11"/>
          </p:nvPr>
        </p:nvSpPr>
        <p:spPr/>
        <p:txBody>
          <a:bodyPr/>
          <a:lstStyle>
            <a:lvl1pPr>
              <a:defRPr>
                <a:solidFill>
                  <a:srgbClr val="FFFFFF"/>
                </a:solidFill>
              </a:defRPr>
            </a:lvl1pPr>
          </a:lstStyle>
          <a:p>
            <a:pPr>
              <a:defRPr/>
            </a:pPr>
            <a:endParaRPr lang="zh-CN" altLang="en-US"/>
          </a:p>
        </p:txBody>
      </p:sp>
      <p:sp>
        <p:nvSpPr>
          <p:cNvPr id="6" name="Rectangle 11"/>
          <p:cNvSpPr>
            <a:spLocks noGrp="1" noChangeArrowheads="1"/>
          </p:cNvSpPr>
          <p:nvPr>
            <p:ph type="sldNum" sz="quarter" idx="12"/>
          </p:nvPr>
        </p:nvSpPr>
        <p:spPr/>
        <p:txBody>
          <a:bodyPr/>
          <a:lstStyle>
            <a:lvl1pPr>
              <a:defRPr>
                <a:solidFill>
                  <a:srgbClr val="FFFFFF"/>
                </a:solidFill>
              </a:defRPr>
            </a:lvl1pPr>
          </a:lstStyle>
          <a:p>
            <a:pPr>
              <a:defRPr/>
            </a:pPr>
            <a:fld id="{FE1E607E-69D3-4D15-9A9F-783850F427CF}" type="slidenum">
              <a:rPr lang="zh-CN" altLang="en-US"/>
              <a:pPr>
                <a:defRPr/>
              </a:pPr>
              <a:t>‹#›</a:t>
            </a:fld>
            <a:endParaRPr lang="zh-CN" altLang="en-US"/>
          </a:p>
        </p:txBody>
      </p:sp>
    </p:spTree>
    <p:extLst>
      <p:ext uri="{BB962C8B-B14F-4D97-AF65-F5344CB8AC3E}">
        <p14:creationId xmlns:p14="http://schemas.microsoft.com/office/powerpoint/2010/main" val="1251832910"/>
      </p:ext>
    </p:extLst>
  </p:cSld>
  <p:clrMapOvr>
    <a:masterClrMapping/>
  </p:clrMapOvr>
  <p:transition spd="slow">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034"/>
          <p:cNvSpPr>
            <a:spLocks noGrp="1" noChangeArrowheads="1"/>
          </p:cNvSpPr>
          <p:nvPr>
            <p:ph type="sldNum" sz="quarter" idx="12"/>
          </p:nvPr>
        </p:nvSpPr>
        <p:spPr>
          <a:ln/>
        </p:spPr>
        <p:txBody>
          <a:bodyPr/>
          <a:lstStyle>
            <a:lvl1pPr>
              <a:defRPr/>
            </a:lvl1pPr>
          </a:lstStyle>
          <a:p>
            <a:pPr>
              <a:defRPr/>
            </a:pPr>
            <a:fld id="{D7F79FF1-BB31-43BE-B24C-121E1D30D40E}" type="slidenum">
              <a:rPr lang="zh-CN" altLang="en-US"/>
              <a:pPr>
                <a:defRPr/>
              </a:pPr>
              <a:t>‹#›</a:t>
            </a:fld>
            <a:endParaRPr lang="zh-CN" altLang="en-US"/>
          </a:p>
        </p:txBody>
      </p:sp>
    </p:spTree>
    <p:extLst>
      <p:ext uri="{BB962C8B-B14F-4D97-AF65-F5344CB8AC3E}">
        <p14:creationId xmlns:p14="http://schemas.microsoft.com/office/powerpoint/2010/main" val="1871217454"/>
      </p:ext>
    </p:extLst>
  </p:cSld>
  <p:clrMapOvr>
    <a:masterClrMapping/>
  </p:clrMapOvr>
  <p:transition spd="slow">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28600"/>
            <a:ext cx="194310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228600"/>
            <a:ext cx="5676900" cy="5867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034"/>
          <p:cNvSpPr>
            <a:spLocks noGrp="1" noChangeArrowheads="1"/>
          </p:cNvSpPr>
          <p:nvPr>
            <p:ph type="sldNum" sz="quarter" idx="12"/>
          </p:nvPr>
        </p:nvSpPr>
        <p:spPr>
          <a:ln/>
        </p:spPr>
        <p:txBody>
          <a:bodyPr/>
          <a:lstStyle>
            <a:lvl1pPr>
              <a:defRPr/>
            </a:lvl1pPr>
          </a:lstStyle>
          <a:p>
            <a:pPr>
              <a:defRPr/>
            </a:pPr>
            <a:fld id="{06DB0A50-0307-423B-B7BC-1A50062AAF61}" type="slidenum">
              <a:rPr lang="zh-CN" altLang="en-US"/>
              <a:pPr>
                <a:defRPr/>
              </a:pPr>
              <a:t>‹#›</a:t>
            </a:fld>
            <a:endParaRPr lang="zh-CN" altLang="en-US"/>
          </a:p>
        </p:txBody>
      </p:sp>
    </p:spTree>
    <p:extLst>
      <p:ext uri="{BB962C8B-B14F-4D97-AF65-F5344CB8AC3E}">
        <p14:creationId xmlns:p14="http://schemas.microsoft.com/office/powerpoint/2010/main" val="1447462726"/>
      </p:ext>
    </p:extLst>
  </p:cSld>
  <p:clrMapOvr>
    <a:masterClrMapping/>
  </p:clrMapOvr>
  <p:transition spd="slow">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034"/>
          <p:cNvSpPr>
            <a:spLocks noGrp="1" noChangeArrowheads="1"/>
          </p:cNvSpPr>
          <p:nvPr>
            <p:ph type="sldNum" sz="quarter" idx="12"/>
          </p:nvPr>
        </p:nvSpPr>
        <p:spPr>
          <a:ln/>
        </p:spPr>
        <p:txBody>
          <a:bodyPr/>
          <a:lstStyle>
            <a:lvl1pPr>
              <a:defRPr/>
            </a:lvl1pPr>
          </a:lstStyle>
          <a:p>
            <a:pPr>
              <a:defRPr/>
            </a:pPr>
            <a:fld id="{6F68CAFC-E0D6-47A7-8F72-6390E6405822}" type="slidenum">
              <a:rPr lang="zh-CN" altLang="en-US"/>
              <a:pPr>
                <a:defRPr/>
              </a:pPr>
              <a:t>‹#›</a:t>
            </a:fld>
            <a:endParaRPr lang="zh-CN" altLang="en-US"/>
          </a:p>
        </p:txBody>
      </p:sp>
    </p:spTree>
    <p:extLst>
      <p:ext uri="{BB962C8B-B14F-4D97-AF65-F5344CB8AC3E}">
        <p14:creationId xmlns:p14="http://schemas.microsoft.com/office/powerpoint/2010/main" val="1740109680"/>
      </p:ext>
    </p:extLst>
  </p:cSld>
  <p:clrMapOvr>
    <a:masterClrMapping/>
  </p:clrMapOvr>
  <p:transition spd="slow">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2"/>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7"/>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034"/>
          <p:cNvSpPr>
            <a:spLocks noGrp="1" noChangeArrowheads="1"/>
          </p:cNvSpPr>
          <p:nvPr>
            <p:ph type="sldNum" sz="quarter" idx="12"/>
          </p:nvPr>
        </p:nvSpPr>
        <p:spPr>
          <a:ln/>
        </p:spPr>
        <p:txBody>
          <a:bodyPr/>
          <a:lstStyle>
            <a:lvl1pPr>
              <a:defRPr/>
            </a:lvl1pPr>
          </a:lstStyle>
          <a:p>
            <a:pPr>
              <a:defRPr/>
            </a:pPr>
            <a:fld id="{E257A9FE-510E-439C-B14E-EE7C28FB7B3E}" type="slidenum">
              <a:rPr lang="zh-CN" altLang="en-US"/>
              <a:pPr>
                <a:defRPr/>
              </a:pPr>
              <a:t>‹#›</a:t>
            </a:fld>
            <a:endParaRPr lang="zh-CN" altLang="en-US"/>
          </a:p>
        </p:txBody>
      </p:sp>
    </p:spTree>
    <p:extLst>
      <p:ext uri="{BB962C8B-B14F-4D97-AF65-F5344CB8AC3E}">
        <p14:creationId xmlns:p14="http://schemas.microsoft.com/office/powerpoint/2010/main" val="1992851927"/>
      </p:ext>
    </p:extLst>
  </p:cSld>
  <p:clrMapOvr>
    <a:masterClrMapping/>
  </p:clrMapOvr>
  <p:transition spd="slow">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641475"/>
            <a:ext cx="3810000" cy="4454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41475"/>
            <a:ext cx="3810000" cy="4454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034"/>
          <p:cNvSpPr>
            <a:spLocks noGrp="1" noChangeArrowheads="1"/>
          </p:cNvSpPr>
          <p:nvPr>
            <p:ph type="sldNum" sz="quarter" idx="12"/>
          </p:nvPr>
        </p:nvSpPr>
        <p:spPr>
          <a:ln/>
        </p:spPr>
        <p:txBody>
          <a:bodyPr/>
          <a:lstStyle>
            <a:lvl1pPr>
              <a:defRPr/>
            </a:lvl1pPr>
          </a:lstStyle>
          <a:p>
            <a:pPr>
              <a:defRPr/>
            </a:pPr>
            <a:fld id="{AEDBF416-6B0F-4949-AA50-F2194DB8437F}" type="slidenum">
              <a:rPr lang="zh-CN" altLang="en-US"/>
              <a:pPr>
                <a:defRPr/>
              </a:pPr>
              <a:t>‹#›</a:t>
            </a:fld>
            <a:endParaRPr lang="zh-CN" altLang="en-US"/>
          </a:p>
        </p:txBody>
      </p:sp>
    </p:spTree>
    <p:extLst>
      <p:ext uri="{BB962C8B-B14F-4D97-AF65-F5344CB8AC3E}">
        <p14:creationId xmlns:p14="http://schemas.microsoft.com/office/powerpoint/2010/main" val="2639218073"/>
      </p:ext>
    </p:extLst>
  </p:cSld>
  <p:clrMapOvr>
    <a:masterClrMapping/>
  </p:clrMapOvr>
  <p:transition spd="slow">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9"/>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9"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034"/>
          <p:cNvSpPr>
            <a:spLocks noGrp="1" noChangeArrowheads="1"/>
          </p:cNvSpPr>
          <p:nvPr>
            <p:ph type="sldNum" sz="quarter" idx="12"/>
          </p:nvPr>
        </p:nvSpPr>
        <p:spPr>
          <a:ln/>
        </p:spPr>
        <p:txBody>
          <a:bodyPr/>
          <a:lstStyle>
            <a:lvl1pPr>
              <a:defRPr/>
            </a:lvl1pPr>
          </a:lstStyle>
          <a:p>
            <a:pPr>
              <a:defRPr/>
            </a:pPr>
            <a:fld id="{C816FB0B-4F7D-4D97-A846-F8510071DDFC}" type="slidenum">
              <a:rPr lang="zh-CN" altLang="en-US"/>
              <a:pPr>
                <a:defRPr/>
              </a:pPr>
              <a:t>‹#›</a:t>
            </a:fld>
            <a:endParaRPr lang="zh-CN" altLang="en-US"/>
          </a:p>
        </p:txBody>
      </p:sp>
    </p:spTree>
    <p:extLst>
      <p:ext uri="{BB962C8B-B14F-4D97-AF65-F5344CB8AC3E}">
        <p14:creationId xmlns:p14="http://schemas.microsoft.com/office/powerpoint/2010/main" val="1026704985"/>
      </p:ext>
    </p:extLst>
  </p:cSld>
  <p:clrMapOvr>
    <a:masterClrMapping/>
  </p:clrMapOvr>
  <p:transition spd="slow">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034"/>
          <p:cNvSpPr>
            <a:spLocks noGrp="1" noChangeArrowheads="1"/>
          </p:cNvSpPr>
          <p:nvPr>
            <p:ph type="sldNum" sz="quarter" idx="12"/>
          </p:nvPr>
        </p:nvSpPr>
        <p:spPr>
          <a:ln/>
        </p:spPr>
        <p:txBody>
          <a:bodyPr/>
          <a:lstStyle>
            <a:lvl1pPr>
              <a:defRPr/>
            </a:lvl1pPr>
          </a:lstStyle>
          <a:p>
            <a:pPr>
              <a:defRPr/>
            </a:pPr>
            <a:fld id="{8C6C8DD5-ED22-4C9C-9549-23C5DA65F140}" type="slidenum">
              <a:rPr lang="zh-CN" altLang="en-US"/>
              <a:pPr>
                <a:defRPr/>
              </a:pPr>
              <a:t>‹#›</a:t>
            </a:fld>
            <a:endParaRPr lang="zh-CN" altLang="en-US"/>
          </a:p>
        </p:txBody>
      </p:sp>
    </p:spTree>
    <p:extLst>
      <p:ext uri="{BB962C8B-B14F-4D97-AF65-F5344CB8AC3E}">
        <p14:creationId xmlns:p14="http://schemas.microsoft.com/office/powerpoint/2010/main" val="243415691"/>
      </p:ext>
    </p:extLst>
  </p:cSld>
  <p:clrMapOvr>
    <a:masterClrMapping/>
  </p:clrMapOvr>
  <p:transition spd="slow">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034"/>
          <p:cNvSpPr>
            <a:spLocks noGrp="1" noChangeArrowheads="1"/>
          </p:cNvSpPr>
          <p:nvPr>
            <p:ph type="sldNum" sz="quarter" idx="12"/>
          </p:nvPr>
        </p:nvSpPr>
        <p:spPr>
          <a:ln/>
        </p:spPr>
        <p:txBody>
          <a:bodyPr/>
          <a:lstStyle>
            <a:lvl1pPr>
              <a:defRPr/>
            </a:lvl1pPr>
          </a:lstStyle>
          <a:p>
            <a:pPr>
              <a:defRPr/>
            </a:pPr>
            <a:fld id="{F8D59A14-15CC-40A0-A4D8-C315F1230119}" type="slidenum">
              <a:rPr lang="zh-CN" altLang="en-US"/>
              <a:pPr>
                <a:defRPr/>
              </a:pPr>
              <a:t>‹#›</a:t>
            </a:fld>
            <a:endParaRPr lang="zh-CN" altLang="en-US"/>
          </a:p>
        </p:txBody>
      </p:sp>
    </p:spTree>
    <p:extLst>
      <p:ext uri="{BB962C8B-B14F-4D97-AF65-F5344CB8AC3E}">
        <p14:creationId xmlns:p14="http://schemas.microsoft.com/office/powerpoint/2010/main" val="710662912"/>
      </p:ext>
    </p:extLst>
  </p:cSld>
  <p:clrMapOvr>
    <a:masterClrMapping/>
  </p:clrMapOvr>
  <p:transition spd="slow">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034"/>
          <p:cNvSpPr>
            <a:spLocks noGrp="1" noChangeArrowheads="1"/>
          </p:cNvSpPr>
          <p:nvPr>
            <p:ph type="sldNum" sz="quarter" idx="12"/>
          </p:nvPr>
        </p:nvSpPr>
        <p:spPr>
          <a:ln/>
        </p:spPr>
        <p:txBody>
          <a:bodyPr/>
          <a:lstStyle>
            <a:lvl1pPr>
              <a:defRPr/>
            </a:lvl1pPr>
          </a:lstStyle>
          <a:p>
            <a:pPr>
              <a:defRPr/>
            </a:pPr>
            <a:fld id="{CD109B94-B33F-4195-95EC-AF989655EAFD}" type="slidenum">
              <a:rPr lang="zh-CN" altLang="en-US"/>
              <a:pPr>
                <a:defRPr/>
              </a:pPr>
              <a:t>‹#›</a:t>
            </a:fld>
            <a:endParaRPr lang="zh-CN" altLang="en-US"/>
          </a:p>
        </p:txBody>
      </p:sp>
    </p:spTree>
    <p:extLst>
      <p:ext uri="{BB962C8B-B14F-4D97-AF65-F5344CB8AC3E}">
        <p14:creationId xmlns:p14="http://schemas.microsoft.com/office/powerpoint/2010/main" val="4188642635"/>
      </p:ext>
    </p:extLst>
  </p:cSld>
  <p:clrMapOvr>
    <a:masterClrMapping/>
  </p:clrMapOvr>
  <p:transition spd="slow">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0"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9"/>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40"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1032"/>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103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034"/>
          <p:cNvSpPr>
            <a:spLocks noGrp="1" noChangeArrowheads="1"/>
          </p:cNvSpPr>
          <p:nvPr>
            <p:ph type="sldNum" sz="quarter" idx="12"/>
          </p:nvPr>
        </p:nvSpPr>
        <p:spPr>
          <a:ln/>
        </p:spPr>
        <p:txBody>
          <a:bodyPr/>
          <a:lstStyle>
            <a:lvl1pPr>
              <a:defRPr/>
            </a:lvl1pPr>
          </a:lstStyle>
          <a:p>
            <a:pPr>
              <a:defRPr/>
            </a:pPr>
            <a:fld id="{5AF3F4E6-154C-435C-B9D4-FA62647B52EA}" type="slidenum">
              <a:rPr lang="zh-CN" altLang="en-US"/>
              <a:pPr>
                <a:defRPr/>
              </a:pPr>
              <a:t>‹#›</a:t>
            </a:fld>
            <a:endParaRPr lang="zh-CN" altLang="en-US"/>
          </a:p>
        </p:txBody>
      </p:sp>
    </p:spTree>
    <p:extLst>
      <p:ext uri="{BB962C8B-B14F-4D97-AF65-F5344CB8AC3E}">
        <p14:creationId xmlns:p14="http://schemas.microsoft.com/office/powerpoint/2010/main" val="1846184075"/>
      </p:ext>
    </p:extLst>
  </p:cSld>
  <p:clrMapOvr>
    <a:masterClrMapping/>
  </p:clrMapOvr>
  <p:transition spd="slow">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3127" name="Rectangle 1031"/>
          <p:cNvSpPr>
            <a:spLocks noGrp="1" noChangeArrowheads="1"/>
          </p:cNvSpPr>
          <p:nvPr>
            <p:ph type="title"/>
          </p:nvPr>
        </p:nvSpPr>
        <p:spPr bwMode="auto">
          <a:xfrm>
            <a:off x="685800" y="228600"/>
            <a:ext cx="7772400" cy="1219200"/>
          </a:xfrm>
          <a:prstGeom prst="rect">
            <a:avLst/>
          </a:prstGeom>
          <a:noFill/>
          <a:ln>
            <a:noFill/>
          </a:ln>
          <a:effec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133128" name="Rectangle 1032"/>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50000"/>
              </a:spcBef>
              <a:buClrTx/>
              <a:buSzTx/>
              <a:buFontTx/>
              <a:buNone/>
              <a:defRPr kumimoji="0" sz="1400" b="0">
                <a:effectLst/>
              </a:defRPr>
            </a:lvl1pPr>
          </a:lstStyle>
          <a:p>
            <a:pPr>
              <a:defRPr/>
            </a:pPr>
            <a:endParaRPr lang="zh-CN" altLang="en-US"/>
          </a:p>
        </p:txBody>
      </p:sp>
      <p:sp>
        <p:nvSpPr>
          <p:cNvPr id="133129" name="Rectangle 1033"/>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spcBef>
                <a:spcPct val="50000"/>
              </a:spcBef>
              <a:buClrTx/>
              <a:buSzTx/>
              <a:buFontTx/>
              <a:buNone/>
              <a:defRPr kumimoji="0" sz="1400" b="0">
                <a:effectLst/>
              </a:defRPr>
            </a:lvl1pPr>
          </a:lstStyle>
          <a:p>
            <a:pPr>
              <a:defRPr/>
            </a:pPr>
            <a:endParaRPr lang="zh-CN" altLang="en-US"/>
          </a:p>
        </p:txBody>
      </p:sp>
      <p:sp>
        <p:nvSpPr>
          <p:cNvPr id="133130" name="Rectangle 1034"/>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50000"/>
              </a:spcBef>
              <a:defRPr kumimoji="0" sz="1400" b="0"/>
            </a:lvl1pPr>
          </a:lstStyle>
          <a:p>
            <a:pPr>
              <a:defRPr/>
            </a:pPr>
            <a:fld id="{1017D4D9-2054-40C0-B728-DBC5AAC18A9E}" type="slidenum">
              <a:rPr lang="zh-CN" altLang="en-US"/>
              <a:pPr>
                <a:defRPr/>
              </a:pPr>
              <a:t>‹#›</a:t>
            </a:fld>
            <a:endParaRPr lang="zh-CN" altLang="en-US"/>
          </a:p>
        </p:txBody>
      </p:sp>
      <p:sp>
        <p:nvSpPr>
          <p:cNvPr id="133131" name="Rectangle 1035"/>
          <p:cNvSpPr>
            <a:spLocks noGrp="1" noChangeArrowheads="1"/>
          </p:cNvSpPr>
          <p:nvPr>
            <p:ph type="body" idx="1"/>
          </p:nvPr>
        </p:nvSpPr>
        <p:spPr bwMode="auto">
          <a:xfrm>
            <a:off x="685800" y="1641475"/>
            <a:ext cx="7772400" cy="44545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3968"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ransition spd="slow">
    <p:blinds/>
  </p:transition>
  <p:timing>
    <p:tnLst>
      <p:par>
        <p:cTn id="1" dur="indefinite" restart="never" nodeType="tmRoot"/>
      </p:par>
    </p:tnLst>
  </p:timing>
  <p:hf hdr="0" ftr="0" dt="0"/>
  <p:txStyles>
    <p:titleStyle>
      <a:lvl1pPr algn="ctr" rtl="0" eaLnBrk="0" fontAlgn="base" hangingPunct="0">
        <a:spcBef>
          <a:spcPct val="0"/>
        </a:spcBef>
        <a:spcAft>
          <a:spcPct val="0"/>
        </a:spcAft>
        <a:defRPr kumimoji="1"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 y="0"/>
            <a:ext cx="89535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1743075" y="2376487"/>
            <a:ext cx="5762625" cy="1016000"/>
          </a:xfrm>
          <a:prstGeom prst="rect">
            <a:avLst/>
          </a:prstGeom>
          <a:solidFill>
            <a:srgbClr val="92D050"/>
          </a:solidFill>
          <a:ln>
            <a:noFill/>
          </a:ln>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lang="zh-CN" altLang="en-US" sz="6000">
                <a:solidFill>
                  <a:srgbClr val="FF0000"/>
                </a:solidFill>
                <a:ea typeface="华文新魏" panose="02010800040101010101" pitchFamily="2" charset="-122"/>
              </a:rPr>
              <a:t>遥感基础与应用</a:t>
            </a:r>
          </a:p>
        </p:txBody>
      </p:sp>
      <p:sp>
        <p:nvSpPr>
          <p:cNvPr id="2" name="Text Box 5"/>
          <p:cNvSpPr txBox="1">
            <a:spLocks noChangeArrowheads="1"/>
          </p:cNvSpPr>
          <p:nvPr/>
        </p:nvSpPr>
        <p:spPr bwMode="auto">
          <a:xfrm>
            <a:off x="2051720" y="4043363"/>
            <a:ext cx="5167313" cy="1736725"/>
          </a:xfrm>
          <a:prstGeom prst="roundRect">
            <a:avLst/>
          </a:prstGeom>
          <a:solidFill>
            <a:schemeClr val="bg1">
              <a:lumMod val="40000"/>
              <a:lumOff val="60000"/>
              <a:alpha val="50000"/>
            </a:schemeClr>
          </a:solidFill>
          <a:ln>
            <a:noFill/>
          </a:ln>
          <a:effec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defRPr/>
            </a:pPr>
            <a:r>
              <a:rPr lang="zh-CN" altLang="en-US" sz="2400" b="0">
                <a:solidFill>
                  <a:schemeClr val="bg2"/>
                </a:solidFill>
                <a:ea typeface="华文新魏" panose="02010800040101010101" pitchFamily="2" charset="-122"/>
              </a:rPr>
              <a:t>任课教师：王伦江 赵龙山</a:t>
            </a:r>
            <a:endParaRPr lang="en-US" altLang="zh-CN" sz="2400" b="0">
              <a:solidFill>
                <a:schemeClr val="bg2"/>
              </a:solidFill>
              <a:ea typeface="华文新魏" panose="02010800040101010101" pitchFamily="2" charset="-122"/>
            </a:endParaRPr>
          </a:p>
          <a:p>
            <a:pPr eaLnBrk="1" hangingPunct="1">
              <a:spcBef>
                <a:spcPct val="50000"/>
              </a:spcBef>
              <a:buClrTx/>
              <a:buSzTx/>
              <a:buFontTx/>
              <a:buNone/>
              <a:defRPr/>
            </a:pPr>
            <a:r>
              <a:rPr lang="zh-CN" altLang="en-US" sz="2400" b="0">
                <a:solidFill>
                  <a:schemeClr val="bg2"/>
                </a:solidFill>
                <a:ea typeface="华文新魏" panose="02010800040101010101" pitchFamily="2" charset="-122"/>
              </a:rPr>
              <a:t>邮        箱：</a:t>
            </a:r>
            <a:r>
              <a:rPr lang="en-US" altLang="zh-CN" sz="2400" b="0">
                <a:solidFill>
                  <a:schemeClr val="bg2"/>
                </a:solidFill>
                <a:ea typeface="华文新魏" panose="02010800040101010101" pitchFamily="2" charset="-122"/>
              </a:rPr>
              <a:t>wang_lunjiang@163.com</a:t>
            </a:r>
          </a:p>
          <a:p>
            <a:pPr eaLnBrk="1" hangingPunct="1">
              <a:spcBef>
                <a:spcPct val="50000"/>
              </a:spcBef>
              <a:buClrTx/>
              <a:buSzTx/>
              <a:buFontTx/>
              <a:buNone/>
              <a:defRPr/>
            </a:pPr>
            <a:r>
              <a:rPr lang="zh-CN" altLang="en-US" sz="2400" b="0">
                <a:solidFill>
                  <a:schemeClr val="bg2"/>
                </a:solidFill>
                <a:ea typeface="华文新魏" panose="02010800040101010101" pitchFamily="2" charset="-122"/>
              </a:rPr>
              <a:t>电        话：</a:t>
            </a:r>
            <a:r>
              <a:rPr lang="en-US" altLang="zh-CN" sz="2400" b="0">
                <a:solidFill>
                  <a:schemeClr val="bg2"/>
                </a:solidFill>
                <a:ea typeface="华文新魏" panose="02010800040101010101" pitchFamily="2" charset="-122"/>
              </a:rPr>
              <a:t>18500300457</a:t>
            </a:r>
            <a:endParaRPr lang="zh-CN" altLang="en-US" sz="2400" b="0">
              <a:solidFill>
                <a:schemeClr val="bg2"/>
              </a:solidFill>
              <a:ea typeface="华文新魏" panose="02010800040101010101" pitchFamily="2" charset="-122"/>
            </a:endParaRPr>
          </a:p>
        </p:txBody>
      </p:sp>
      <p:pic>
        <p:nvPicPr>
          <p:cNvPr id="512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275" y="-7938"/>
            <a:ext cx="5903913" cy="101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31013" y="-7938"/>
            <a:ext cx="231298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7B4E11A1-0C76-4450-924E-628F9554300F}" type="slidenum">
              <a:rPr kumimoji="0" lang="zh-CN" altLang="en-US" sz="1400"/>
              <a:pPr>
                <a:spcBef>
                  <a:spcPct val="50000"/>
                </a:spcBef>
                <a:buClrTx/>
                <a:buSzTx/>
                <a:buFontTx/>
                <a:buNone/>
              </a:pPr>
              <a:t>1</a:t>
            </a:fld>
            <a:endParaRPr kumimoji="0" lang="zh-CN" altLang="en-US" sz="1400"/>
          </a:p>
        </p:txBody>
      </p:sp>
      <p:pic>
        <p:nvPicPr>
          <p:cNvPr id="5128"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9525"/>
            <a:ext cx="9620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3"/>
              </a:buBlip>
              <a:defRPr/>
            </a:pPr>
            <a:r>
              <a:rPr lang="zh-CN" altLang="en-US" sz="3600" b="1">
                <a:solidFill>
                  <a:schemeClr val="accent2"/>
                </a:solidFill>
                <a:latin typeface="楷体_GB2312" pitchFamily="49" charset="-122"/>
                <a:ea typeface="楷体_GB2312" pitchFamily="49" charset="-122"/>
              </a:rPr>
              <a:t>要点：</a:t>
            </a:r>
            <a:endParaRPr lang="zh-CN" altLang="en-US">
              <a:solidFill>
                <a:schemeClr val="bg2"/>
              </a:solidFill>
              <a:effectLst>
                <a:outerShdw blurRad="38100" dist="38100" dir="2700000" algn="tl">
                  <a:srgbClr val="FFFFFF"/>
                </a:outerShdw>
              </a:effectLst>
              <a:ea typeface="华文新魏" panose="02010800040101010101" pitchFamily="2"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4"/>
            <a:ext cx="9144000" cy="923925"/>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§2 遥感和遥感技术系统</a:t>
            </a:r>
          </a:p>
        </p:txBody>
      </p:sp>
      <p:pic>
        <p:nvPicPr>
          <p:cNvPr id="18436" name="图片 3"/>
          <p:cNvPicPr>
            <a:picLocks noChangeAspect="1"/>
          </p:cNvPicPr>
          <p:nvPr/>
        </p:nvPicPr>
        <p:blipFill>
          <a:blip r:embed="rId4">
            <a:extLst>
              <a:ext uri="{28A0092B-C50C-407E-A947-70E740481C1C}">
                <a14:useLocalDpi xmlns:a14="http://schemas.microsoft.com/office/drawing/2010/main" val="0"/>
              </a:ext>
            </a:extLst>
          </a:blip>
          <a:srcRect l="5579" t="11217" r="3778" b="35713"/>
          <a:stretch>
            <a:fillRect/>
          </a:stretch>
        </p:blipFill>
        <p:spPr bwMode="auto">
          <a:xfrm>
            <a:off x="1403354" y="1584329"/>
            <a:ext cx="6697663"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8BA48DBA-6B79-4E89-87CD-D02ECF79D620}" type="slidenum">
              <a:rPr kumimoji="0" lang="zh-CN" altLang="en-US" sz="1400"/>
              <a:pPr>
                <a:spcBef>
                  <a:spcPct val="50000"/>
                </a:spcBef>
                <a:buClrTx/>
                <a:buSzTx/>
                <a:buFontTx/>
                <a:buNone/>
              </a:pPr>
              <a:t>10</a:t>
            </a:fld>
            <a:endParaRPr kumimoji="0" lang="zh-CN" altLang="en-US" sz="1400"/>
          </a:p>
        </p:txBody>
      </p:sp>
      <p:sp>
        <p:nvSpPr>
          <p:cNvPr id="2" name="文本框 1"/>
          <p:cNvSpPr txBox="1"/>
          <p:nvPr/>
        </p:nvSpPr>
        <p:spPr>
          <a:xfrm>
            <a:off x="250825" y="2232036"/>
            <a:ext cx="8642350" cy="3371136"/>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p:spPr>
        <p:txBody>
          <a:bodyPr>
            <a:spAutoFit/>
          </a:bodyPr>
          <a:lstStyle/>
          <a:p>
            <a:pPr eaLnBrk="1" hangingPunct="1">
              <a:lnSpc>
                <a:spcPct val="150000"/>
              </a:lnSpc>
              <a:buClr>
                <a:srgbClr val="FF00FF"/>
              </a:buClr>
              <a:buSzPct val="80000"/>
              <a:defRPr/>
            </a:pPr>
            <a:r>
              <a:rPr lang="zh-CN" altLang="en-US" sz="3200" b="0" smtClean="0">
                <a:solidFill>
                  <a:schemeClr val="bg2"/>
                </a:solidFill>
                <a:latin typeface="+mn-ea"/>
                <a:ea typeface="+mn-ea"/>
              </a:rPr>
              <a:t>（</a:t>
            </a:r>
            <a:r>
              <a:rPr lang="en-US" altLang="zh-CN" sz="3200" b="0">
                <a:solidFill>
                  <a:schemeClr val="bg2"/>
                </a:solidFill>
                <a:latin typeface="+mn-ea"/>
                <a:ea typeface="+mn-ea"/>
              </a:rPr>
              <a:t>1</a:t>
            </a:r>
            <a:r>
              <a:rPr lang="zh-CN" altLang="en-US" sz="3200" b="0" smtClean="0">
                <a:solidFill>
                  <a:schemeClr val="bg2"/>
                </a:solidFill>
                <a:latin typeface="+mn-ea"/>
                <a:ea typeface="+mn-ea"/>
              </a:rPr>
              <a:t>）</a:t>
            </a:r>
            <a:r>
              <a:rPr lang="zh-CN" altLang="en-US" sz="3200" b="0">
                <a:solidFill>
                  <a:schemeClr val="accent6">
                    <a:lumMod val="50000"/>
                  </a:schemeClr>
                </a:solidFill>
                <a:latin typeface="+mn-ea"/>
                <a:ea typeface="+mn-ea"/>
              </a:rPr>
              <a:t>特征：不接触对象</a:t>
            </a:r>
            <a:endParaRPr lang="en-US" altLang="zh-CN" sz="3200" b="0">
              <a:solidFill>
                <a:schemeClr val="accent6">
                  <a:lumMod val="50000"/>
                </a:schemeClr>
              </a:solidFill>
              <a:latin typeface="+mn-ea"/>
              <a:ea typeface="+mn-ea"/>
            </a:endParaRPr>
          </a:p>
          <a:p>
            <a:pPr eaLnBrk="1" hangingPunct="1">
              <a:lnSpc>
                <a:spcPct val="150000"/>
              </a:lnSpc>
              <a:buClr>
                <a:srgbClr val="FF00FF"/>
              </a:buClr>
              <a:buSzPct val="80000"/>
              <a:defRPr/>
            </a:pPr>
            <a:r>
              <a:rPr lang="zh-CN" altLang="en-US" sz="3200" b="0">
                <a:solidFill>
                  <a:schemeClr val="bg2"/>
                </a:solidFill>
                <a:latin typeface="+mn-ea"/>
                <a:ea typeface="+mn-ea"/>
              </a:rPr>
              <a:t>（</a:t>
            </a:r>
            <a:r>
              <a:rPr lang="en-US" altLang="zh-CN" sz="3200" b="0">
                <a:solidFill>
                  <a:schemeClr val="bg2"/>
                </a:solidFill>
                <a:latin typeface="+mn-ea"/>
                <a:ea typeface="+mn-ea"/>
              </a:rPr>
              <a:t>2</a:t>
            </a:r>
            <a:r>
              <a:rPr lang="zh-CN" altLang="en-US" sz="3200" b="0">
                <a:solidFill>
                  <a:schemeClr val="bg2"/>
                </a:solidFill>
                <a:latin typeface="+mn-ea"/>
                <a:ea typeface="+mn-ea"/>
              </a:rPr>
              <a:t>）</a:t>
            </a:r>
            <a:r>
              <a:rPr lang="zh-CN" altLang="en-US" sz="3200">
                <a:solidFill>
                  <a:srgbClr val="FF0000"/>
                </a:solidFill>
                <a:latin typeface="+mn-ea"/>
                <a:ea typeface="+mn-ea"/>
              </a:rPr>
              <a:t>组成要素</a:t>
            </a:r>
            <a:r>
              <a:rPr lang="zh-CN" altLang="en-US" sz="3200">
                <a:solidFill>
                  <a:schemeClr val="bg2"/>
                </a:solidFill>
                <a:latin typeface="+mn-ea"/>
                <a:ea typeface="+mn-ea"/>
              </a:rPr>
              <a:t>：</a:t>
            </a:r>
            <a:r>
              <a:rPr lang="zh-CN" altLang="en-US" sz="3200" b="0">
                <a:solidFill>
                  <a:schemeClr val="bg2"/>
                </a:solidFill>
                <a:latin typeface="+mn-ea"/>
                <a:ea typeface="+mn-ea"/>
              </a:rPr>
              <a:t>目标地物、</a:t>
            </a:r>
            <a:r>
              <a:rPr lang="zh-CN" altLang="en-US" sz="3200" b="0" u="sng">
                <a:solidFill>
                  <a:schemeClr val="bg2"/>
                </a:solidFill>
                <a:latin typeface="+mn-ea"/>
                <a:ea typeface="+mn-ea"/>
              </a:rPr>
              <a:t>电磁波</a:t>
            </a:r>
            <a:r>
              <a:rPr lang="zh-CN" altLang="en-US" sz="3200" b="0">
                <a:solidFill>
                  <a:schemeClr val="bg2"/>
                </a:solidFill>
                <a:latin typeface="+mn-ea"/>
                <a:ea typeface="+mn-ea"/>
              </a:rPr>
              <a:t>、传感器、数据处理硬件和软件、输出信息</a:t>
            </a:r>
            <a:endParaRPr lang="en-US" altLang="zh-CN" sz="3200" b="0">
              <a:solidFill>
                <a:schemeClr val="bg2"/>
              </a:solidFill>
              <a:latin typeface="+mn-ea"/>
              <a:ea typeface="+mn-ea"/>
            </a:endParaRPr>
          </a:p>
          <a:p>
            <a:pPr eaLnBrk="1" hangingPunct="1">
              <a:lnSpc>
                <a:spcPct val="150000"/>
              </a:lnSpc>
              <a:buClr>
                <a:srgbClr val="FF00FF"/>
              </a:buClr>
              <a:buSzPct val="80000"/>
              <a:defRPr/>
            </a:pPr>
            <a:r>
              <a:rPr lang="zh-CN" altLang="en-US" sz="3200" b="0">
                <a:solidFill>
                  <a:schemeClr val="bg2"/>
                </a:solidFill>
                <a:latin typeface="+mn-ea"/>
                <a:ea typeface="+mn-ea"/>
              </a:rPr>
              <a:t>（</a:t>
            </a:r>
            <a:r>
              <a:rPr lang="en-US" altLang="zh-CN" sz="3200" b="0">
                <a:solidFill>
                  <a:schemeClr val="bg2"/>
                </a:solidFill>
                <a:latin typeface="+mn-ea"/>
                <a:ea typeface="+mn-ea"/>
              </a:rPr>
              <a:t>3</a:t>
            </a:r>
            <a:r>
              <a:rPr lang="zh-CN" altLang="en-US" sz="3200" b="0">
                <a:solidFill>
                  <a:schemeClr val="bg2"/>
                </a:solidFill>
                <a:latin typeface="+mn-ea"/>
                <a:ea typeface="+mn-ea"/>
              </a:rPr>
              <a:t>）</a:t>
            </a:r>
            <a:r>
              <a:rPr lang="zh-CN" altLang="en-US" sz="3200">
                <a:solidFill>
                  <a:schemeClr val="bg1"/>
                </a:solidFill>
                <a:latin typeface="+mn-ea"/>
                <a:ea typeface="+mn-ea"/>
              </a:rPr>
              <a:t>目的</a:t>
            </a:r>
            <a:r>
              <a:rPr lang="zh-CN" altLang="en-US" sz="3200" b="0">
                <a:solidFill>
                  <a:schemeClr val="bg2"/>
                </a:solidFill>
                <a:latin typeface="+mn-ea"/>
                <a:ea typeface="+mn-ea"/>
              </a:rPr>
              <a:t>：目标物体（或区域）的</a:t>
            </a:r>
            <a:r>
              <a:rPr lang="zh-CN" altLang="en-US" sz="3200" b="0" smtClean="0">
                <a:solidFill>
                  <a:schemeClr val="bg2"/>
                </a:solidFill>
                <a:latin typeface="+mn-ea"/>
                <a:ea typeface="+mn-ea"/>
              </a:rPr>
              <a:t>属性</a:t>
            </a:r>
            <a:endParaRPr lang="en-US" altLang="zh-CN" sz="3200" b="0">
              <a:solidFill>
                <a:schemeClr val="bg2"/>
              </a:solidFill>
              <a:latin typeface="+mn-ea"/>
              <a:ea typeface="+mn-ea"/>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F68CAFC-E0D6-47A7-8F72-6390E6405822}" type="slidenum">
              <a:rPr lang="zh-CN" altLang="en-US" smtClean="0"/>
              <a:pPr>
                <a:defRPr/>
              </a:pPr>
              <a:t>11</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322331873"/>
      </p:ext>
    </p:extLst>
  </p:cSld>
  <p:clrMapOvr>
    <a:masterClrMapping/>
  </p:clrMapOvr>
  <p:transition spd="slow">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descr="Puzzled Vector Art, Icons, and Graphics for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586163"/>
            <a:ext cx="3827463"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F4383990-985A-4B41-BF7C-66663280D14B}" type="slidenum">
              <a:rPr kumimoji="0" lang="zh-CN" altLang="en-US" sz="1400"/>
              <a:pPr>
                <a:spcBef>
                  <a:spcPct val="50000"/>
                </a:spcBef>
                <a:buClrTx/>
                <a:buSzTx/>
                <a:buFontTx/>
                <a:buNone/>
              </a:pPr>
              <a:t>12</a:t>
            </a:fld>
            <a:endParaRPr kumimoji="0" lang="zh-CN" altLang="en-US" sz="1400"/>
          </a:p>
        </p:txBody>
      </p:sp>
      <p:sp>
        <p:nvSpPr>
          <p:cNvPr id="2" name="标题 1"/>
          <p:cNvSpPr>
            <a:spLocks noGrp="1"/>
          </p:cNvSpPr>
          <p:nvPr>
            <p:ph type="title"/>
          </p:nvPr>
        </p:nvSpPr>
        <p:spPr>
          <a:xfrm>
            <a:off x="4859342" y="4516438"/>
            <a:ext cx="4105275" cy="1219200"/>
          </a:xfrm>
        </p:spPr>
        <p:txBody>
          <a:bodyPr/>
          <a:lstStyle/>
          <a:p>
            <a:pPr>
              <a:defRPr/>
            </a:pPr>
            <a:r>
              <a:rPr lang="zh-CN" altLang="en-US">
                <a:solidFill>
                  <a:srgbClr val="FF0000"/>
                </a:solidFill>
                <a:effectLst/>
                <a:latin typeface="方正舒体" panose="02010601030101010101" pitchFamily="2" charset="-122"/>
                <a:ea typeface="方正舒体" panose="02010601030101010101" pitchFamily="2" charset="-122"/>
              </a:rPr>
              <a:t>它有什么用？</a:t>
            </a:r>
            <a:endParaRPr lang="zh-CN" altLang="en-US">
              <a:latin typeface="方正舒体" panose="02010601030101010101" pitchFamily="2" charset="-122"/>
              <a:ea typeface="方正舒体" panose="02010601030101010101" pitchFamily="2" charset="-122"/>
            </a:endParaRPr>
          </a:p>
        </p:txBody>
      </p:sp>
      <p:sp>
        <p:nvSpPr>
          <p:cNvPr id="3" name="内容占位符 2"/>
          <p:cNvSpPr>
            <a:spLocks noGrp="1"/>
          </p:cNvSpPr>
          <p:nvPr>
            <p:ph idx="1"/>
          </p:nvPr>
        </p:nvSpPr>
        <p:spPr>
          <a:xfrm>
            <a:off x="485775" y="1274168"/>
            <a:ext cx="5400522" cy="1211263"/>
          </a:xfrm>
        </p:spPr>
        <p:txBody>
          <a:bodyPr/>
          <a:lstStyle/>
          <a:p>
            <a:pPr marL="0" indent="0">
              <a:buNone/>
              <a:defRPr/>
            </a:pPr>
            <a:r>
              <a:rPr lang="en-US" altLang="zh-CN" sz="4800" i="1">
                <a:solidFill>
                  <a:srgbClr val="0070C0"/>
                </a:solidFill>
                <a:effectLst/>
                <a:latin typeface="+mj-lt"/>
              </a:rPr>
              <a:t>What</a:t>
            </a:r>
            <a:r>
              <a:rPr lang="zh-CN" altLang="en-US" sz="4800" i="1">
                <a:solidFill>
                  <a:srgbClr val="0070C0"/>
                </a:solidFill>
                <a:effectLst/>
                <a:latin typeface="+mj-lt"/>
              </a:rPr>
              <a:t> </a:t>
            </a:r>
            <a:r>
              <a:rPr lang="en-US" altLang="zh-CN" sz="4800" i="1">
                <a:solidFill>
                  <a:srgbClr val="0070C0"/>
                </a:solidFill>
                <a:effectLst/>
                <a:latin typeface="+mj-lt"/>
              </a:rPr>
              <a:t>is it </a:t>
            </a:r>
            <a:r>
              <a:rPr lang="en-US" altLang="zh-CN" sz="4800" i="1" smtClean="0">
                <a:solidFill>
                  <a:srgbClr val="0070C0"/>
                </a:solidFill>
                <a:effectLst/>
                <a:latin typeface="+mj-lt"/>
              </a:rPr>
              <a:t>used for</a:t>
            </a:r>
            <a:r>
              <a:rPr lang="zh-CN" altLang="en-US" sz="4800" i="1">
                <a:solidFill>
                  <a:srgbClr val="0070C0"/>
                </a:solidFill>
                <a:effectLst/>
                <a:latin typeface="+mj-lt"/>
              </a:rPr>
              <a:t>？</a:t>
            </a:r>
            <a:endParaRPr lang="en-US" altLang="zh-CN" sz="4800" i="1">
              <a:solidFill>
                <a:srgbClr val="0070C0"/>
              </a:solidFill>
              <a:effectLst/>
              <a:latin typeface="+mj-lt"/>
            </a:endParaRPr>
          </a:p>
        </p:txBody>
      </p:sp>
      <p:sp>
        <p:nvSpPr>
          <p:cNvPr id="20486" name="AutoShape 6" descr="654 Confused Monkey Stock Photos, Pictures &amp;amp; Royalty-Free Images - iStock"/>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sp>
        <p:nvSpPr>
          <p:cNvPr id="20487" name="AutoShape 8" descr="654 Confused Monkey Stock Photos, Pictures &amp;amp; Royalty-Free Images - iStock"/>
          <p:cNvSpPr>
            <a:spLocks noChangeAspect="1" noChangeArrowheads="1"/>
          </p:cNvSpPr>
          <p:nvPr/>
        </p:nvSpPr>
        <p:spPr bwMode="auto">
          <a:xfrm>
            <a:off x="333375" y="-6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pic>
        <p:nvPicPr>
          <p:cNvPr id="2048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692696"/>
            <a:ext cx="2447925"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fade">
                                      <p:cBhvr>
                                        <p:cTn id="7" dur="500"/>
                                        <p:tgtEl>
                                          <p:spTgt spid="53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22338"/>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地质遥感</a:t>
            </a:r>
            <a:endParaRPr lang="zh-CN" altLang="en-US" sz="4800">
              <a:solidFill>
                <a:srgbClr val="78F931"/>
              </a:solidFill>
              <a:ea typeface="华文新魏" panose="02010800040101010101" pitchFamily="2" charset="-122"/>
            </a:endParaRPr>
          </a:p>
        </p:txBody>
      </p:sp>
      <p:pic>
        <p:nvPicPr>
          <p:cNvPr id="21508" name="图片 6"/>
          <p:cNvPicPr>
            <a:picLocks noChangeAspect="1"/>
          </p:cNvPicPr>
          <p:nvPr/>
        </p:nvPicPr>
        <p:blipFill>
          <a:blip r:embed="rId3">
            <a:extLst>
              <a:ext uri="{28A0092B-C50C-407E-A947-70E740481C1C}">
                <a14:useLocalDpi xmlns:a14="http://schemas.microsoft.com/office/drawing/2010/main" val="0"/>
              </a:ext>
            </a:extLst>
          </a:blip>
          <a:srcRect t="1601"/>
          <a:stretch>
            <a:fillRect/>
          </a:stretch>
        </p:blipFill>
        <p:spPr bwMode="auto">
          <a:xfrm>
            <a:off x="2805113" y="1654179"/>
            <a:ext cx="63373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7813" y="4141788"/>
            <a:ext cx="63373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675" y="1655767"/>
            <a:ext cx="2700338"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灯片编号占位符 10"/>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57A1C786-AC29-40CA-899D-40B792463C53}" type="slidenum">
              <a:rPr kumimoji="0" lang="zh-CN" altLang="en-US" sz="1400"/>
              <a:pPr>
                <a:spcBef>
                  <a:spcPct val="50000"/>
                </a:spcBef>
                <a:buClrTx/>
                <a:buSzTx/>
                <a:buFontTx/>
                <a:buNone/>
              </a:pPr>
              <a:t>13</a:t>
            </a:fld>
            <a:endParaRPr kumimoji="0" lang="zh-CN" altLang="en-US" sz="1400"/>
          </a:p>
        </p:txBody>
      </p:sp>
      <p:sp>
        <p:nvSpPr>
          <p:cNvPr id="8" name="文本框 1"/>
          <p:cNvSpPr txBox="1">
            <a:spLocks noChangeArrowheads="1"/>
          </p:cNvSpPr>
          <p:nvPr/>
        </p:nvSpPr>
        <p:spPr bwMode="auto">
          <a:xfrm>
            <a:off x="127000" y="981079"/>
            <a:ext cx="6821488" cy="646113"/>
          </a:xfrm>
          <a:prstGeom prst="rect">
            <a:avLst/>
          </a:prstGeom>
          <a:noFill/>
          <a:ln>
            <a:noFill/>
          </a:ln>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p"/>
              <a:defRPr/>
            </a:pPr>
            <a:r>
              <a:rPr lang="zh-CN" altLang="en-US" sz="3600">
                <a:solidFill>
                  <a:schemeClr val="accent2"/>
                </a:solidFill>
                <a:effectLst>
                  <a:outerShdw blurRad="38100" dist="38100" dir="2700000" algn="tl">
                    <a:srgbClr val="000000"/>
                  </a:outerShdw>
                </a:effectLst>
                <a:latin typeface="+mn-ea"/>
                <a:ea typeface="+mn-ea"/>
              </a:rPr>
              <a:t>勘探矿物（地球、外太空）</a:t>
            </a:r>
          </a:p>
        </p:txBody>
      </p:sp>
    </p:spTree>
  </p:cSld>
  <p:clrMapOvr>
    <a:masterClrMapping/>
  </p:clrMapOvr>
  <p:transition spd="slow">
    <p:blind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22338"/>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地质遥感</a:t>
            </a:r>
            <a:endParaRPr lang="zh-CN" altLang="en-US" sz="4800">
              <a:solidFill>
                <a:srgbClr val="78F931"/>
              </a:solidFill>
              <a:ea typeface="华文新魏" panose="02010800040101010101" pitchFamily="2" charset="-122"/>
            </a:endParaRPr>
          </a:p>
        </p:txBody>
      </p:sp>
      <p:pic>
        <p:nvPicPr>
          <p:cNvPr id="23556" name="图片 3"/>
          <p:cNvPicPr>
            <a:picLocks noChangeAspect="1"/>
          </p:cNvPicPr>
          <p:nvPr/>
        </p:nvPicPr>
        <p:blipFill>
          <a:blip r:embed="rId3">
            <a:extLst>
              <a:ext uri="{28A0092B-C50C-407E-A947-70E740481C1C}">
                <a14:useLocalDpi xmlns:a14="http://schemas.microsoft.com/office/drawing/2010/main" val="0"/>
              </a:ext>
            </a:extLst>
          </a:blip>
          <a:srcRect l="4610" t="6671"/>
          <a:stretch>
            <a:fillRect/>
          </a:stretch>
        </p:blipFill>
        <p:spPr bwMode="auto">
          <a:xfrm>
            <a:off x="28575" y="946154"/>
            <a:ext cx="567055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5"/>
          <p:cNvPicPr>
            <a:picLocks noChangeAspect="1"/>
          </p:cNvPicPr>
          <p:nvPr/>
        </p:nvPicPr>
        <p:blipFill>
          <a:blip r:embed="rId4">
            <a:extLst>
              <a:ext uri="{28A0092B-C50C-407E-A947-70E740481C1C}">
                <a14:useLocalDpi xmlns:a14="http://schemas.microsoft.com/office/drawing/2010/main" val="0"/>
              </a:ext>
            </a:extLst>
          </a:blip>
          <a:srcRect l="14581"/>
          <a:stretch>
            <a:fillRect/>
          </a:stretch>
        </p:blipFill>
        <p:spPr bwMode="auto">
          <a:xfrm>
            <a:off x="3779842" y="2813050"/>
            <a:ext cx="5113337"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3921AA0A-8450-46DA-A990-1F5B09DD7F1A}" type="slidenum">
              <a:rPr kumimoji="0" lang="zh-CN" altLang="en-US" sz="1400"/>
              <a:pPr>
                <a:spcBef>
                  <a:spcPct val="50000"/>
                </a:spcBef>
                <a:buClrTx/>
                <a:buSzTx/>
                <a:buFontTx/>
                <a:buNone/>
              </a:pPr>
              <a:t>14</a:t>
            </a:fld>
            <a:endParaRPr kumimoji="0" lang="zh-CN" altLang="en-US" sz="1400"/>
          </a:p>
        </p:txBody>
      </p:sp>
    </p:spTree>
  </p:cSld>
  <p:clrMapOvr>
    <a:masterClrMapping/>
  </p:clrMapOvr>
  <p:transition spd="slow">
    <p:blind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地质遥感</a:t>
            </a:r>
            <a:endParaRPr lang="zh-CN" altLang="en-US" sz="4800">
              <a:solidFill>
                <a:srgbClr val="78F931"/>
              </a:solidFill>
              <a:ea typeface="华文新魏" panose="02010800040101010101" pitchFamily="2" charset="-122"/>
            </a:endParaRPr>
          </a:p>
        </p:txBody>
      </p:sp>
      <p:sp>
        <p:nvSpPr>
          <p:cNvPr id="24579" name="灯片编号占位符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85D746A-1378-4438-B019-7B7A5331EA2D}" type="slidenum">
              <a:rPr kumimoji="0" lang="zh-CN" altLang="en-US" sz="1400"/>
              <a:pPr>
                <a:spcBef>
                  <a:spcPct val="50000"/>
                </a:spcBef>
                <a:buClrTx/>
                <a:buSzTx/>
                <a:buFontTx/>
                <a:buNone/>
              </a:pPr>
              <a:t>15</a:t>
            </a:fld>
            <a:endParaRPr kumimoji="0" lang="zh-CN" altLang="en-US" sz="1400"/>
          </a:p>
        </p:txBody>
      </p:sp>
      <p:pic>
        <p:nvPicPr>
          <p:cNvPr id="245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476375"/>
            <a:ext cx="72961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文本框 2"/>
          <p:cNvSpPr txBox="1">
            <a:spLocks noChangeArrowheads="1"/>
          </p:cNvSpPr>
          <p:nvPr/>
        </p:nvSpPr>
        <p:spPr bwMode="auto">
          <a:xfrm>
            <a:off x="1619250" y="1911354"/>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600">
                <a:solidFill>
                  <a:srgbClr val="FF0000"/>
                </a:solidFill>
              </a:rPr>
              <a:t>明矾石</a:t>
            </a:r>
          </a:p>
        </p:txBody>
      </p:sp>
      <p:sp>
        <p:nvSpPr>
          <p:cNvPr id="24582" name="文本框 2"/>
          <p:cNvSpPr txBox="1">
            <a:spLocks noChangeArrowheads="1"/>
          </p:cNvSpPr>
          <p:nvPr/>
        </p:nvSpPr>
        <p:spPr bwMode="auto">
          <a:xfrm>
            <a:off x="1619250" y="2163767"/>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600">
                <a:solidFill>
                  <a:srgbClr val="FF0000"/>
                </a:solidFill>
              </a:rPr>
              <a:t>黄钾铁矾</a:t>
            </a:r>
          </a:p>
        </p:txBody>
      </p:sp>
      <p:sp>
        <p:nvSpPr>
          <p:cNvPr id="24583" name="文本框 4"/>
          <p:cNvSpPr txBox="1">
            <a:spLocks noChangeArrowheads="1"/>
          </p:cNvSpPr>
          <p:nvPr/>
        </p:nvSpPr>
        <p:spPr bwMode="auto">
          <a:xfrm>
            <a:off x="1908175" y="1000129"/>
            <a:ext cx="511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chemeClr val="bg2"/>
                </a:solidFill>
              </a:rPr>
              <a:t>矿物对电磁波的特征吸收波段</a:t>
            </a:r>
          </a:p>
        </p:txBody>
      </p:sp>
      <p:pic>
        <p:nvPicPr>
          <p:cNvPr id="24584"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102100"/>
            <a:ext cx="6858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文本框 2"/>
          <p:cNvSpPr txBox="1">
            <a:spLocks noChangeArrowheads="1"/>
          </p:cNvSpPr>
          <p:nvPr/>
        </p:nvSpPr>
        <p:spPr bwMode="auto">
          <a:xfrm>
            <a:off x="2627313" y="5224467"/>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600">
                <a:solidFill>
                  <a:srgbClr val="FF0000"/>
                </a:solidFill>
              </a:rPr>
              <a:t>明矾石</a:t>
            </a:r>
          </a:p>
        </p:txBody>
      </p:sp>
      <p:sp>
        <p:nvSpPr>
          <p:cNvPr id="24586" name="文本框 2"/>
          <p:cNvSpPr txBox="1">
            <a:spLocks noChangeArrowheads="1"/>
          </p:cNvSpPr>
          <p:nvPr/>
        </p:nvSpPr>
        <p:spPr bwMode="auto">
          <a:xfrm>
            <a:off x="6011863" y="5005392"/>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600">
                <a:solidFill>
                  <a:srgbClr val="FF0000"/>
                </a:solidFill>
              </a:rPr>
              <a:t>黄钾铁矾</a:t>
            </a:r>
          </a:p>
        </p:txBody>
      </p:sp>
    </p:spTree>
  </p:cSld>
  <p:clrMapOvr>
    <a:masterClrMapping/>
  </p:clrMapOvr>
  <p:transition spd="slow">
    <p:blind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地质遥感</a:t>
            </a:r>
            <a:endParaRPr lang="zh-CN" altLang="en-US" sz="4800">
              <a:solidFill>
                <a:srgbClr val="78F931"/>
              </a:solidFill>
              <a:ea typeface="华文新魏" panose="02010800040101010101" pitchFamily="2" charset="-122"/>
            </a:endParaRPr>
          </a:p>
        </p:txBody>
      </p:sp>
      <p:sp>
        <p:nvSpPr>
          <p:cNvPr id="6" name="文本框 5"/>
          <p:cNvSpPr txBox="1"/>
          <p:nvPr/>
        </p:nvSpPr>
        <p:spPr>
          <a:xfrm>
            <a:off x="319088" y="1120775"/>
            <a:ext cx="4908550" cy="4616450"/>
          </a:xfrm>
          <a:prstGeom prst="rect">
            <a:avLst/>
          </a:prstGeom>
          <a:noFill/>
        </p:spPr>
        <p:txBody>
          <a:bodyPr>
            <a:spAutoFit/>
          </a:bodyPr>
          <a:lstStyle/>
          <a:p>
            <a:pPr marL="457200" indent="-457200" eaLnBrk="1" hangingPunct="1">
              <a:lnSpc>
                <a:spcPct val="150000"/>
              </a:lnSpc>
              <a:buClr>
                <a:srgbClr val="FF00FF"/>
              </a:buClr>
              <a:buSzPct val="80000"/>
              <a:buFont typeface="Wingdings" panose="05000000000000000000" pitchFamily="2" charset="2"/>
              <a:buChar char="Ø"/>
              <a:defRPr/>
            </a:pPr>
            <a:r>
              <a:rPr lang="zh-CN" altLang="en-US" b="0">
                <a:solidFill>
                  <a:schemeClr val="bg2"/>
                </a:solidFill>
                <a:effectLst>
                  <a:outerShdw blurRad="38100" dist="38100" dir="2700000" algn="tl">
                    <a:srgbClr val="FFFFFF"/>
                  </a:outerShdw>
                </a:effectLst>
                <a:latin typeface="+mn-ea"/>
                <a:ea typeface="+mn-ea"/>
              </a:rPr>
              <a:t>数据收集</a:t>
            </a:r>
            <a:endParaRPr lang="en-US" altLang="zh-CN" b="0">
              <a:solidFill>
                <a:schemeClr val="bg2"/>
              </a:solidFill>
              <a:effectLst>
                <a:outerShdw blurRad="38100" dist="38100" dir="2700000" algn="tl">
                  <a:srgbClr val="FFFFFF"/>
                </a:outerShdw>
              </a:effectLst>
              <a:latin typeface="+mn-ea"/>
              <a:ea typeface="+mn-ea"/>
            </a:endParaRPr>
          </a:p>
          <a:p>
            <a:pPr eaLnBrk="1" hangingPunct="1">
              <a:lnSpc>
                <a:spcPct val="150000"/>
              </a:lnSpc>
              <a:buClr>
                <a:srgbClr val="FF00FF"/>
              </a:buClr>
              <a:buSzPct val="80000"/>
              <a:defRPr/>
            </a:pPr>
            <a:r>
              <a:rPr lang="zh-CN" altLang="en-US" b="0">
                <a:solidFill>
                  <a:schemeClr val="bg2"/>
                </a:solidFill>
                <a:effectLst>
                  <a:outerShdw blurRad="38100" dist="38100" dir="2700000" algn="tl">
                    <a:srgbClr val="FFFFFF"/>
                  </a:outerShdw>
                </a:effectLst>
                <a:latin typeface="华光楷体二_CNKI" panose="02000500000000000000" pitchFamily="2" charset="-122"/>
                <a:ea typeface="华光楷体二_CNKI" panose="02000500000000000000" pitchFamily="2" charset="-122"/>
              </a:rPr>
              <a:t> </a:t>
            </a:r>
            <a:r>
              <a:rPr lang="zh-CN" altLang="en-US" sz="2000" b="0"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如</a:t>
            </a:r>
            <a:r>
              <a:rPr lang="zh-CN" altLang="en-US"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美国</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1999</a:t>
            </a:r>
            <a:r>
              <a:rPr lang="zh-CN" altLang="en-US"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发射的</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Terra</a:t>
            </a:r>
            <a:r>
              <a:rPr lang="zh-CN" altLang="en-US"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卫星，它有五种</a:t>
            </a:r>
            <a:r>
              <a:rPr lang="zh-CN" altLang="en-US" sz="2000" b="0">
                <a:solidFill>
                  <a:srgbClr val="FF0000"/>
                </a:solidFill>
                <a:effectLst>
                  <a:outerShdw blurRad="38100" dist="38100" dir="2700000" algn="tl">
                    <a:srgbClr val="FFFFFF"/>
                  </a:outerShdw>
                </a:effectLst>
                <a:latin typeface="楷体" panose="02010609060101010101" pitchFamily="49" charset="-122"/>
                <a:ea typeface="楷体" panose="02010609060101010101" pitchFamily="49" charset="-122"/>
              </a:rPr>
              <a:t>传感器</a:t>
            </a:r>
            <a:r>
              <a:rPr lang="zh-CN" altLang="en-US"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，能同时采集地球大气、陆地、海洋和太阳能量平衡等信息：</a:t>
            </a:r>
            <a:endPar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(1)</a:t>
            </a:r>
            <a:r>
              <a:rPr lang="zh-CN" altLang="en-US"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云与地球辐射能量系统</a:t>
            </a:r>
            <a:r>
              <a:rPr lang="en-US" altLang="zh-CN"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CERES)</a:t>
            </a:r>
          </a:p>
          <a:p>
            <a:pPr eaLnBrk="1" hangingPunct="1">
              <a:lnSpc>
                <a:spcPct val="150000"/>
              </a:lnSpc>
              <a:buClr>
                <a:srgbClr val="FF00FF"/>
              </a:buClr>
              <a:buSzPct val="80000"/>
              <a:defRPr/>
            </a:pP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(2)</a:t>
            </a:r>
            <a:r>
              <a:rPr lang="zh-CN" altLang="en-US"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中分辨率成像光谱仪</a:t>
            </a:r>
            <a:r>
              <a:rPr lang="en-US" altLang="zh-CN"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MODIS)</a:t>
            </a:r>
          </a:p>
          <a:p>
            <a:pPr eaLnBrk="1" hangingPunct="1">
              <a:lnSpc>
                <a:spcPct val="150000"/>
              </a:lnSpc>
              <a:buClr>
                <a:srgbClr val="FF00FF"/>
              </a:buClr>
              <a:buSzPct val="80000"/>
              <a:defRPr/>
            </a:pP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(3)</a:t>
            </a:r>
            <a:r>
              <a:rPr lang="zh-CN" altLang="en-US"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多角度成像光谱仪</a:t>
            </a:r>
            <a:r>
              <a:rPr lang="en-US" altLang="zh-CN"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MISR)</a:t>
            </a:r>
          </a:p>
          <a:p>
            <a:pPr eaLnBrk="1" hangingPunct="1">
              <a:lnSpc>
                <a:spcPct val="150000"/>
              </a:lnSpc>
              <a:buClr>
                <a:srgbClr val="FF00FF"/>
              </a:buClr>
              <a:buSzPct val="80000"/>
              <a:defRPr/>
            </a:pP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(4)</a:t>
            </a:r>
            <a:r>
              <a:rPr lang="zh-CN" altLang="en-US"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先进星载热辐射与反射辐射计</a:t>
            </a:r>
            <a:r>
              <a:rPr lang="en-US" altLang="zh-CN"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2000" b="0">
                <a:solidFill>
                  <a:srgbClr val="0070C0"/>
                </a:solidFill>
                <a:effectLst>
                  <a:outerShdw blurRad="38100" dist="38100" dir="2700000" algn="tl">
                    <a:srgbClr val="FFFFFF"/>
                  </a:outerShdw>
                </a:effectLst>
                <a:latin typeface="楷体" panose="02010609060101010101" pitchFamily="49" charset="-122"/>
                <a:ea typeface="楷体" panose="02010609060101010101" pitchFamily="49" charset="-122"/>
              </a:rPr>
              <a:t>ASTER</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p>
          <a:p>
            <a:pPr eaLnBrk="1" hangingPunct="1">
              <a:lnSpc>
                <a:spcPct val="150000"/>
              </a:lnSpc>
              <a:buClr>
                <a:srgbClr val="FF00FF"/>
              </a:buClr>
              <a:buSzPct val="80000"/>
              <a:defRPr/>
            </a:pP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(5)</a:t>
            </a:r>
            <a:r>
              <a:rPr lang="zh-CN" altLang="en-US"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对流层污染测量仪</a:t>
            </a:r>
            <a:r>
              <a:rPr lang="en-US" altLang="zh-CN" sz="2000" b="0" u="sng">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20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MOPITT)</a:t>
            </a:r>
          </a:p>
        </p:txBody>
      </p:sp>
      <p:pic>
        <p:nvPicPr>
          <p:cNvPr id="2560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0804" y="2205042"/>
            <a:ext cx="37115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灯片编号占位符 4"/>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BD08050E-6F8B-49B4-897F-E9E833FAD09D}" type="slidenum">
              <a:rPr kumimoji="0" lang="zh-CN" altLang="en-US" sz="1400"/>
              <a:pPr>
                <a:spcBef>
                  <a:spcPct val="50000"/>
                </a:spcBef>
                <a:buClrTx/>
                <a:buSzTx/>
                <a:buFontTx/>
                <a:buNone/>
              </a:pPr>
              <a:t>16</a:t>
            </a:fld>
            <a:endParaRPr kumimoji="0" lang="zh-CN" altLang="en-US" sz="1400"/>
          </a:p>
        </p:txBody>
      </p:sp>
    </p:spTree>
  </p:cSld>
  <p:clrMapOvr>
    <a:masterClrMapping/>
  </p:clrMapOvr>
  <p:transition spd="slow">
    <p:blind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地质遥感</a:t>
            </a:r>
            <a:endParaRPr lang="zh-CN" altLang="en-US" sz="4800">
              <a:solidFill>
                <a:srgbClr val="78F931"/>
              </a:solidFill>
              <a:ea typeface="华文新魏" panose="02010800040101010101" pitchFamily="2" charset="-122"/>
            </a:endParaRPr>
          </a:p>
        </p:txBody>
      </p:sp>
      <p:pic>
        <p:nvPicPr>
          <p:cNvPr id="26628" name="图片 3"/>
          <p:cNvPicPr>
            <a:picLocks noChangeAspect="1"/>
          </p:cNvPicPr>
          <p:nvPr/>
        </p:nvPicPr>
        <p:blipFill>
          <a:blip r:embed="rId2">
            <a:extLst>
              <a:ext uri="{28A0092B-C50C-407E-A947-70E740481C1C}">
                <a14:useLocalDpi xmlns:a14="http://schemas.microsoft.com/office/drawing/2010/main" val="0"/>
              </a:ext>
            </a:extLst>
          </a:blip>
          <a:srcRect b="23889"/>
          <a:stretch>
            <a:fillRect/>
          </a:stretch>
        </p:blipFill>
        <p:spPr bwMode="auto">
          <a:xfrm>
            <a:off x="250825" y="1052517"/>
            <a:ext cx="57610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2050" y="1773238"/>
            <a:ext cx="23320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5"/>
          <p:cNvPicPr>
            <a:picLocks noChangeAspect="1"/>
          </p:cNvPicPr>
          <p:nvPr/>
        </p:nvPicPr>
        <p:blipFill>
          <a:blip r:embed="rId4">
            <a:extLst>
              <a:ext uri="{28A0092B-C50C-407E-A947-70E740481C1C}">
                <a14:useLocalDpi xmlns:a14="http://schemas.microsoft.com/office/drawing/2010/main" val="0"/>
              </a:ext>
            </a:extLst>
          </a:blip>
          <a:srcRect b="23334"/>
          <a:stretch>
            <a:fillRect/>
          </a:stretch>
        </p:blipFill>
        <p:spPr bwMode="auto">
          <a:xfrm>
            <a:off x="250825" y="3843338"/>
            <a:ext cx="576103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灯片编号占位符 7"/>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EBB54E07-3EDE-4434-8705-58A79252B990}" type="slidenum">
              <a:rPr kumimoji="0" lang="zh-CN" altLang="en-US" sz="1400"/>
              <a:pPr>
                <a:spcBef>
                  <a:spcPct val="50000"/>
                </a:spcBef>
                <a:buClrTx/>
                <a:buSzTx/>
                <a:buFontTx/>
                <a:buNone/>
              </a:pPr>
              <a:t>17</a:t>
            </a:fld>
            <a:endParaRPr kumimoji="0" lang="zh-CN" altLang="en-US" sz="1400"/>
          </a:p>
        </p:txBody>
      </p:sp>
      <p:pic>
        <p:nvPicPr>
          <p:cNvPr id="2663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86500" y="4725988"/>
            <a:ext cx="2389188"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考古遥感</a:t>
            </a:r>
            <a:endParaRPr lang="zh-CN" altLang="en-US" sz="4800">
              <a:solidFill>
                <a:srgbClr val="78F931"/>
              </a:solidFill>
              <a:ea typeface="华文新魏" panose="02010800040101010101" pitchFamily="2" charset="-122"/>
            </a:endParaRPr>
          </a:p>
        </p:txBody>
      </p:sp>
      <p:sp>
        <p:nvSpPr>
          <p:cNvPr id="27652" name="灯片编号占位符 7"/>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E32B1F71-D8DD-47CC-9B9C-AA7F4519ACF2}" type="slidenum">
              <a:rPr kumimoji="0" lang="zh-CN" altLang="en-US" sz="1400"/>
              <a:pPr>
                <a:spcBef>
                  <a:spcPct val="50000"/>
                </a:spcBef>
                <a:buClrTx/>
                <a:buSzTx/>
                <a:buFontTx/>
                <a:buNone/>
              </a:pPr>
              <a:t>18</a:t>
            </a:fld>
            <a:endParaRPr kumimoji="0" lang="zh-CN" altLang="en-US" sz="1400"/>
          </a:p>
        </p:txBody>
      </p:sp>
      <p:pic>
        <p:nvPicPr>
          <p:cNvPr id="68614" name="Picture 6" descr="LiDAR forestry surveys to assist carbon reduction policies - Routesce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8488"/>
            <a:ext cx="91440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许多绿色的山&#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4845"/>
            <a:ext cx="4788024" cy="290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印第安人（民族） - 搜狗百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1234844"/>
            <a:ext cx="2394900" cy="2907737"/>
          </a:xfrm>
          <a:prstGeom prst="rect">
            <a:avLst/>
          </a:prstGeom>
          <a:noFill/>
          <a:extLst>
            <a:ext uri="{909E8E84-426E-40DD-AFC4-6F175D3DCCD1}">
              <a14:hiddenFill xmlns:a14="http://schemas.microsoft.com/office/drawing/2010/main">
                <a:solidFill>
                  <a:srgbClr val="FFFFFF"/>
                </a:solidFill>
              </a14:hiddenFill>
            </a:ext>
          </a:extLst>
        </p:spPr>
      </p:pic>
      <p:pic>
        <p:nvPicPr>
          <p:cNvPr id="27653" name="图片 4"/>
          <p:cNvPicPr>
            <a:picLocks noChangeAspect="1" noChangeArrowheads="1"/>
          </p:cNvPicPr>
          <p:nvPr/>
        </p:nvPicPr>
        <p:blipFill rotWithShape="1">
          <a:blip r:embed="rId6">
            <a:extLst>
              <a:ext uri="{28A0092B-C50C-407E-A947-70E740481C1C}">
                <a14:useLocalDpi xmlns:a14="http://schemas.microsoft.com/office/drawing/2010/main" val="0"/>
              </a:ext>
            </a:extLst>
          </a:blip>
          <a:srcRect l="5317" r="7568"/>
          <a:stretch/>
        </p:blipFill>
        <p:spPr bwMode="auto">
          <a:xfrm>
            <a:off x="4548121" y="1180307"/>
            <a:ext cx="45720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614"/>
                                        </p:tgtEl>
                                        <p:attrNameLst>
                                          <p:attrName>style.visibility</p:attrName>
                                        </p:attrNameLst>
                                      </p:cBhvr>
                                      <p:to>
                                        <p:strVal val="visible"/>
                                      </p:to>
                                    </p:set>
                                    <p:animEffect transition="in" filter="fade">
                                      <p:cBhvr>
                                        <p:cTn id="17" dur="500"/>
                                        <p:tgtEl>
                                          <p:spTgt spid="686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53"/>
                                        </p:tgtEl>
                                        <p:attrNameLst>
                                          <p:attrName>style.visibility</p:attrName>
                                        </p:attrNameLst>
                                      </p:cBhvr>
                                      <p:to>
                                        <p:strVal val="visible"/>
                                      </p:to>
                                    </p:set>
                                    <p:animEffect transition="in" filter="fade">
                                      <p:cBhvr>
                                        <p:cTn id="22"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考古遥感</a:t>
            </a:r>
            <a:endParaRPr lang="zh-CN" altLang="en-US" sz="4800">
              <a:solidFill>
                <a:srgbClr val="78F931"/>
              </a:solidFill>
              <a:ea typeface="华文新魏" panose="02010800040101010101" pitchFamily="2" charset="-122"/>
            </a:endParaRPr>
          </a:p>
        </p:txBody>
      </p:sp>
      <p:sp>
        <p:nvSpPr>
          <p:cNvPr id="28676" name="灯片编号占位符 7"/>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BD434282-7FD7-4B37-9FED-49EE69B318B7}" type="slidenum">
              <a:rPr kumimoji="0" lang="zh-CN" altLang="en-US" sz="1400"/>
              <a:pPr>
                <a:spcBef>
                  <a:spcPct val="50000"/>
                </a:spcBef>
                <a:buClrTx/>
                <a:buSzTx/>
                <a:buFontTx/>
                <a:buNone/>
              </a:pPr>
              <a:t>19</a:t>
            </a:fld>
            <a:endParaRPr kumimoji="0" lang="zh-CN" altLang="en-US" sz="1400"/>
          </a:p>
        </p:txBody>
      </p:sp>
      <p:pic>
        <p:nvPicPr>
          <p:cNvPr id="28677" name="Picture 4" descr="Light Detection and Ranging (LiDAR) System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63" y="1147763"/>
            <a:ext cx="2438400"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LiDAR forestry surveys to assist carbon reduction policies - Routesce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17" y="3040067"/>
            <a:ext cx="762317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5642" y="4694242"/>
            <a:ext cx="320198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63" y="4694238"/>
            <a:ext cx="5434012"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2" descr="Aerial photogrammetry and drone-based LiDAR for surveying missions - LiDAR  drone OnyxScan, UAV 3D laser scann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7325" y="1150942"/>
            <a:ext cx="280828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图片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1650" y="1147767"/>
            <a:ext cx="3201988"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80"/>
                                        </p:tgtEl>
                                        <p:attrNameLst>
                                          <p:attrName>style.visibility</p:attrName>
                                        </p:attrNameLst>
                                      </p:cBhvr>
                                      <p:to>
                                        <p:strVal val="visible"/>
                                      </p:to>
                                    </p:set>
                                    <p:animEffect transition="in" filter="fade">
                                      <p:cBhvr>
                                        <p:cTn id="12" dur="500"/>
                                        <p:tgtEl>
                                          <p:spTgt spid="286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79"/>
                                        </p:tgtEl>
                                        <p:attrNameLst>
                                          <p:attrName>style.visibility</p:attrName>
                                        </p:attrNameLst>
                                      </p:cBhvr>
                                      <p:to>
                                        <p:strVal val="visible"/>
                                      </p:to>
                                    </p:set>
                                    <p:animEffect transition="in" filter="fade">
                                      <p:cBhvr>
                                        <p:cTn id="17" dur="500"/>
                                        <p:tgtEl>
                                          <p:spTgt spid="2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descr="D:\photo\风景\48247.jpg"/>
          <p:cNvSpPr>
            <a:spLocks noChangeArrowheads="1"/>
          </p:cNvSpPr>
          <p:nvPr/>
        </p:nvSpPr>
        <p:spPr bwMode="auto">
          <a:xfrm>
            <a:off x="0" y="233690"/>
            <a:ext cx="9144000" cy="523220"/>
          </a:xfrm>
          <a:prstGeom prst="rect">
            <a:avLst/>
          </a:prstGeom>
          <a:blipFill dpi="0" rotWithShape="0">
            <a:blip r:embed="rId2"/>
            <a:srcRect/>
            <a:stretch>
              <a:fillRect/>
            </a:stretch>
          </a:blipFill>
          <a:ln w="12700" cap="sq">
            <a:solidFill>
              <a:srgbClr val="C0C0C0"/>
            </a:solidFill>
            <a:miter lim="800000"/>
            <a:headEnd/>
            <a:tailEnd/>
          </a:ln>
          <a:effectLst/>
        </p:spPr>
        <p:txBody>
          <a:bodyPr anchor="ctr">
            <a:spAutoFit/>
          </a:bodyPr>
          <a:lstStyle/>
          <a:p>
            <a:pPr eaLnBrk="1" hangingPunct="1">
              <a:spcBef>
                <a:spcPct val="20000"/>
              </a:spcBef>
              <a:buClr>
                <a:schemeClr val="tx2"/>
              </a:buClr>
              <a:buSzPct val="75000"/>
              <a:buFont typeface="Wingdings" panose="05000000000000000000" pitchFamily="2" charset="2"/>
              <a:buChar char="n"/>
              <a:defRPr/>
            </a:pPr>
            <a:endParaRPr lang="zh-CN" altLang="en-US">
              <a:effectLst>
                <a:outerShdw blurRad="38100" dist="38100" dir="2700000" algn="tl">
                  <a:srgbClr val="000000">
                    <a:alpha val="43137"/>
                  </a:srgbClr>
                </a:outerShdw>
              </a:effectLst>
            </a:endParaRPr>
          </a:p>
        </p:txBody>
      </p:sp>
      <p:sp>
        <p:nvSpPr>
          <p:cNvPr id="448516" name="Rectangle 4" descr="画布"/>
          <p:cNvSpPr>
            <a:spLocks noGrp="1" noChangeArrowheads="1"/>
          </p:cNvSpPr>
          <p:nvPr>
            <p:ph type="subTitle" idx="1"/>
          </p:nvPr>
        </p:nvSpPr>
        <p:spPr>
          <a:xfrm>
            <a:off x="0" y="990600"/>
            <a:ext cx="9144000" cy="5867400"/>
          </a:xfrm>
          <a:solidFill>
            <a:schemeClr val="tx1"/>
          </a:solidFill>
          <a:ln>
            <a:solidFill>
              <a:srgbClr val="33CC33"/>
            </a:solidFill>
            <a:miter lim="800000"/>
            <a:headEnd/>
            <a:tailEnd/>
          </a:ln>
        </p:spPr>
        <p:txBody>
          <a:bodyPr/>
          <a:lstStyle/>
          <a:p>
            <a:pPr algn="l" eaLnBrk="1" hangingPunct="1">
              <a:buClr>
                <a:srgbClr val="FF00FF"/>
              </a:buClr>
              <a:buSzTx/>
              <a:defRPr/>
            </a:pPr>
            <a:endParaRPr lang="en-US" altLang="zh-CN" sz="3600" b="1">
              <a:solidFill>
                <a:schemeClr val="bg2"/>
              </a:solidFill>
              <a:effectLst>
                <a:outerShdw blurRad="38100" dist="38100" dir="2700000" algn="tl">
                  <a:srgbClr val="FFFFFF"/>
                </a:outerShdw>
              </a:effectLst>
              <a:latin typeface="+mn-ea"/>
            </a:endParaRPr>
          </a:p>
          <a:p>
            <a:pPr marL="457200" indent="-457200" algn="l" eaLnBrk="1" hangingPunct="1">
              <a:spcBef>
                <a:spcPts val="1800"/>
              </a:spcBef>
              <a:buClr>
                <a:srgbClr val="00B050"/>
              </a:buClr>
              <a:buSzPct val="80000"/>
              <a:buFont typeface="Wingdings" panose="05000000000000000000" pitchFamily="2" charset="2"/>
              <a:buChar char="p"/>
              <a:defRPr/>
            </a:pPr>
            <a:r>
              <a:rPr lang="zh-CN" altLang="en-US">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rPr>
              <a:t>课程安排</a:t>
            </a:r>
            <a:r>
              <a:rPr lang="zh-CN" altLang="en-US" sz="2400">
                <a:solidFill>
                  <a:schemeClr val="bg2"/>
                </a:solidFill>
                <a:effectLst>
                  <a:outerShdw blurRad="38100" dist="38100" dir="2700000" algn="tl">
                    <a:srgbClr val="FFFFFF"/>
                  </a:outerShdw>
                </a:effectLst>
                <a:latin typeface="+mn-ea"/>
              </a:rPr>
              <a:t>：课程</a:t>
            </a:r>
            <a:r>
              <a:rPr lang="en-US" altLang="zh-CN" sz="2400">
                <a:solidFill>
                  <a:schemeClr val="bg2"/>
                </a:solidFill>
                <a:effectLst>
                  <a:outerShdw blurRad="38100" dist="38100" dir="2700000" algn="tl">
                    <a:srgbClr val="FFFFFF"/>
                  </a:outerShdw>
                </a:effectLst>
                <a:latin typeface="+mn-ea"/>
              </a:rPr>
              <a:t>32</a:t>
            </a:r>
            <a:r>
              <a:rPr lang="zh-CN" altLang="en-US" sz="2400">
                <a:solidFill>
                  <a:schemeClr val="bg2"/>
                </a:solidFill>
                <a:effectLst>
                  <a:outerShdw blurRad="38100" dist="38100" dir="2700000" algn="tl">
                    <a:srgbClr val="FFFFFF"/>
                  </a:outerShdw>
                </a:effectLst>
                <a:latin typeface="+mn-ea"/>
              </a:rPr>
              <a:t>学时，包括</a:t>
            </a:r>
            <a:r>
              <a:rPr lang="en-US" altLang="zh-CN" sz="2400">
                <a:solidFill>
                  <a:schemeClr val="bg2"/>
                </a:solidFill>
                <a:effectLst>
                  <a:outerShdw blurRad="38100" dist="38100" dir="2700000" algn="tl">
                    <a:srgbClr val="FFFFFF"/>
                  </a:outerShdw>
                </a:effectLst>
                <a:latin typeface="+mn-ea"/>
              </a:rPr>
              <a:t>20</a:t>
            </a:r>
            <a:r>
              <a:rPr lang="zh-CN" altLang="en-US" sz="2400">
                <a:solidFill>
                  <a:schemeClr val="bg2"/>
                </a:solidFill>
                <a:effectLst>
                  <a:outerShdw blurRad="38100" dist="38100" dir="2700000" algn="tl">
                    <a:srgbClr val="FFFFFF"/>
                  </a:outerShdw>
                </a:effectLst>
                <a:latin typeface="+mn-ea"/>
              </a:rPr>
              <a:t>学时理论，</a:t>
            </a:r>
            <a:r>
              <a:rPr lang="en-US" altLang="zh-CN" sz="2400">
                <a:solidFill>
                  <a:schemeClr val="bg2"/>
                </a:solidFill>
                <a:effectLst>
                  <a:outerShdw blurRad="38100" dist="38100" dir="2700000" algn="tl">
                    <a:srgbClr val="FFFFFF"/>
                  </a:outerShdw>
                </a:effectLst>
                <a:latin typeface="+mn-ea"/>
              </a:rPr>
              <a:t>12</a:t>
            </a:r>
            <a:r>
              <a:rPr lang="zh-CN" altLang="en-US" sz="2400">
                <a:solidFill>
                  <a:schemeClr val="bg2"/>
                </a:solidFill>
                <a:effectLst>
                  <a:outerShdw blurRad="38100" dist="38100" dir="2700000" algn="tl">
                    <a:srgbClr val="FFFFFF"/>
                  </a:outerShdw>
                </a:effectLst>
                <a:latin typeface="+mn-ea"/>
              </a:rPr>
              <a:t>学时操作</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00B050"/>
              </a:buClr>
              <a:buSzPct val="80000"/>
              <a:defRPr/>
            </a:pPr>
            <a:endParaRPr lang="en-US" altLang="zh-CN" sz="2400">
              <a:solidFill>
                <a:schemeClr val="bg2"/>
              </a:solidFill>
              <a:effectLst>
                <a:outerShdw blurRad="38100" dist="38100" dir="2700000" algn="tl">
                  <a:srgbClr val="FFFFFF"/>
                </a:outerShdw>
              </a:effectLst>
              <a:latin typeface="+mn-ea"/>
            </a:endParaRPr>
          </a:p>
          <a:p>
            <a:pPr marL="571500" indent="-571500" algn="l" eaLnBrk="1" hangingPunct="1">
              <a:buClr>
                <a:srgbClr val="00B050"/>
              </a:buClr>
              <a:buSzPct val="80000"/>
              <a:buFont typeface="Wingdings" panose="05000000000000000000" pitchFamily="2" charset="2"/>
              <a:buChar char="p"/>
              <a:defRPr/>
            </a:pPr>
            <a:r>
              <a:rPr lang="zh-CN" altLang="en-US">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rPr>
              <a:t>参考书</a:t>
            </a:r>
            <a:r>
              <a:rPr lang="zh-CN" altLang="en-US" sz="2800" b="1">
                <a:solidFill>
                  <a:schemeClr val="bg2"/>
                </a:solidFill>
                <a:effectLst>
                  <a:outerShdw blurRad="38100" dist="38100" dir="2700000" algn="tl">
                    <a:srgbClr val="FFFFFF"/>
                  </a:outerShdw>
                </a:effectLst>
                <a:latin typeface="+mn-ea"/>
              </a:rPr>
              <a:t>：</a:t>
            </a:r>
            <a:r>
              <a:rPr lang="en-US" altLang="zh-CN" sz="2400" b="1" u="sng">
                <a:solidFill>
                  <a:schemeClr val="bg1"/>
                </a:solidFill>
                <a:effectLst>
                  <a:outerShdw blurRad="38100" dist="38100" dir="2700000" algn="tl">
                    <a:srgbClr val="FFFFFF"/>
                  </a:outerShdw>
                </a:effectLst>
                <a:latin typeface="+mn-ea"/>
              </a:rPr>
              <a:t>《</a:t>
            </a:r>
            <a:r>
              <a:rPr lang="zh-CN" altLang="en-US" sz="2400" b="1" u="sng">
                <a:solidFill>
                  <a:schemeClr val="bg1"/>
                </a:solidFill>
                <a:effectLst>
                  <a:outerShdw blurRad="38100" dist="38100" dir="2700000" algn="tl">
                    <a:srgbClr val="FFFFFF"/>
                  </a:outerShdw>
                </a:effectLst>
                <a:latin typeface="+mn-ea"/>
              </a:rPr>
              <a:t>遥感概论</a:t>
            </a:r>
            <a:r>
              <a:rPr lang="en-US" altLang="zh-CN" sz="2400" b="1" u="sng">
                <a:solidFill>
                  <a:schemeClr val="bg1"/>
                </a:solidFill>
                <a:effectLst>
                  <a:outerShdw blurRad="38100" dist="38100" dir="2700000" algn="tl">
                    <a:srgbClr val="FFFFFF"/>
                  </a:outerShdw>
                </a:effectLst>
                <a:latin typeface="+mn-ea"/>
              </a:rPr>
              <a:t>》</a:t>
            </a:r>
            <a:r>
              <a:rPr lang="zh-CN" altLang="en-US" sz="2400" b="1" u="sng">
                <a:solidFill>
                  <a:schemeClr val="bg1"/>
                </a:solidFill>
                <a:effectLst>
                  <a:outerShdw blurRad="38100" dist="38100" dir="2700000" algn="tl">
                    <a:srgbClr val="FFFFFF"/>
                  </a:outerShdw>
                </a:effectLst>
                <a:latin typeface="+mn-ea"/>
              </a:rPr>
              <a:t>（第二版）</a:t>
            </a:r>
            <a:r>
              <a:rPr lang="en-US" altLang="zh-CN" sz="2400" b="1" u="sng">
                <a:solidFill>
                  <a:schemeClr val="bg1"/>
                </a:solidFill>
                <a:effectLst>
                  <a:outerShdw blurRad="38100" dist="38100" dir="2700000" algn="tl">
                    <a:srgbClr val="FFFFFF"/>
                  </a:outerShdw>
                </a:effectLst>
                <a:latin typeface="+mn-ea"/>
              </a:rPr>
              <a:t> </a:t>
            </a:r>
            <a:r>
              <a:rPr lang="zh-CN" altLang="en-US" sz="2400" b="1" u="sng">
                <a:solidFill>
                  <a:schemeClr val="bg1"/>
                </a:solidFill>
                <a:effectLst>
                  <a:outerShdw blurRad="38100" dist="38100" dir="2700000" algn="tl">
                    <a:srgbClr val="FFFFFF"/>
                  </a:outerShdw>
                </a:effectLst>
                <a:latin typeface="+mn-ea"/>
              </a:rPr>
              <a:t>彭望琭 主编</a:t>
            </a:r>
            <a:endParaRPr lang="en-US" altLang="zh-CN" sz="2400" b="1" u="sng">
              <a:solidFill>
                <a:schemeClr val="bg1"/>
              </a:solidFill>
              <a:effectLst>
                <a:outerShdw blurRad="38100" dist="38100" dir="2700000" algn="tl">
                  <a:srgbClr val="FFFFFF"/>
                </a:outerShdw>
              </a:effectLst>
              <a:latin typeface="+mn-ea"/>
            </a:endParaRPr>
          </a:p>
          <a:p>
            <a:pPr algn="l" eaLnBrk="1" hangingPunct="1">
              <a:buClr>
                <a:srgbClr val="FF00FF"/>
              </a:buClr>
              <a:buSzTx/>
              <a:defRPr/>
            </a:pPr>
            <a:r>
              <a:rPr lang="en-US" altLang="zh-CN" sz="2400">
                <a:solidFill>
                  <a:schemeClr val="bg2"/>
                </a:solidFill>
                <a:effectLst>
                  <a:outerShdw blurRad="38100" dist="38100" dir="2700000" algn="tl">
                    <a:srgbClr val="FFFFFF"/>
                  </a:outerShdw>
                </a:effectLst>
                <a:latin typeface="+mn-ea"/>
              </a:rPr>
              <a:t>             《</a:t>
            </a:r>
            <a:r>
              <a:rPr lang="zh-CN" altLang="en-US" sz="2400">
                <a:solidFill>
                  <a:schemeClr val="bg2"/>
                </a:solidFill>
                <a:effectLst>
                  <a:outerShdw blurRad="38100" dist="38100" dir="2700000" algn="tl">
                    <a:srgbClr val="FFFFFF"/>
                  </a:outerShdw>
                </a:effectLst>
                <a:latin typeface="+mn-ea"/>
              </a:rPr>
              <a:t>遥感导论</a:t>
            </a:r>
            <a:r>
              <a:rPr lang="en-US" altLang="zh-CN" sz="2400">
                <a:solidFill>
                  <a:schemeClr val="bg2"/>
                </a:solidFill>
                <a:effectLst>
                  <a:outerShdw blurRad="38100" dist="38100" dir="2700000" algn="tl">
                    <a:srgbClr val="FFFFFF"/>
                  </a:outerShdw>
                </a:effectLst>
                <a:latin typeface="+mn-ea"/>
              </a:rPr>
              <a:t>》 </a:t>
            </a:r>
            <a:r>
              <a:rPr lang="zh-CN" altLang="en-US" sz="2400">
                <a:solidFill>
                  <a:schemeClr val="bg2"/>
                </a:solidFill>
                <a:effectLst>
                  <a:outerShdw blurRad="38100" dist="38100" dir="2700000" algn="tl">
                    <a:srgbClr val="FFFFFF"/>
                  </a:outerShdw>
                </a:effectLst>
                <a:latin typeface="+mn-ea"/>
              </a:rPr>
              <a:t>梅安新等 主编</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FF00FF"/>
              </a:buClr>
              <a:buSzTx/>
              <a:defRPr/>
            </a:pPr>
            <a:r>
              <a:rPr lang="en-US" altLang="zh-CN" sz="2400">
                <a:solidFill>
                  <a:schemeClr val="bg2"/>
                </a:solidFill>
                <a:effectLst>
                  <a:outerShdw blurRad="38100" dist="38100" dir="2700000" algn="tl">
                    <a:srgbClr val="FFFFFF"/>
                  </a:outerShdw>
                </a:effectLst>
                <a:latin typeface="+mn-ea"/>
              </a:rPr>
              <a:t>             《</a:t>
            </a:r>
            <a:r>
              <a:rPr lang="zh-CN" altLang="en-US" sz="2400">
                <a:solidFill>
                  <a:schemeClr val="bg2"/>
                </a:solidFill>
                <a:effectLst>
                  <a:outerShdw blurRad="38100" dist="38100" dir="2700000" algn="tl">
                    <a:srgbClr val="FFFFFF"/>
                  </a:outerShdw>
                </a:effectLst>
                <a:latin typeface="+mn-ea"/>
              </a:rPr>
              <a:t>遥感技术导论</a:t>
            </a:r>
            <a:r>
              <a:rPr lang="en-US" altLang="zh-CN" sz="2400">
                <a:solidFill>
                  <a:schemeClr val="bg2"/>
                </a:solidFill>
                <a:effectLst>
                  <a:outerShdw blurRad="38100" dist="38100" dir="2700000" algn="tl">
                    <a:srgbClr val="FFFFFF"/>
                  </a:outerShdw>
                </a:effectLst>
                <a:latin typeface="+mn-ea"/>
              </a:rPr>
              <a:t>》</a:t>
            </a:r>
            <a:r>
              <a:rPr lang="zh-CN" altLang="en-US" sz="2400">
                <a:solidFill>
                  <a:schemeClr val="bg2"/>
                </a:solidFill>
                <a:effectLst>
                  <a:outerShdw blurRad="38100" dist="38100" dir="2700000" algn="tl">
                    <a:srgbClr val="FFFFFF"/>
                  </a:outerShdw>
                </a:effectLst>
                <a:latin typeface="+mn-ea"/>
              </a:rPr>
              <a:t>常庆瑞等 主编</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FF00FF"/>
              </a:buClr>
              <a:buSzTx/>
              <a:defRPr/>
            </a:pPr>
            <a:endParaRPr lang="en-US" altLang="zh-CN">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marL="571500" indent="-571500" algn="l" eaLnBrk="1" hangingPunct="1">
              <a:buClr>
                <a:srgbClr val="00B050"/>
              </a:buClr>
              <a:buSzPct val="80000"/>
              <a:buFont typeface="Wingdings" panose="05000000000000000000" pitchFamily="2" charset="2"/>
              <a:buChar char="p"/>
              <a:defRPr/>
            </a:pPr>
            <a:r>
              <a:rPr lang="zh-CN" altLang="en-US">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rPr>
              <a:t>考核方式：</a:t>
            </a:r>
            <a:r>
              <a:rPr lang="zh-CN" altLang="en-US" sz="2400">
                <a:solidFill>
                  <a:schemeClr val="bg2"/>
                </a:solidFill>
                <a:effectLst>
                  <a:outerShdw blurRad="38100" dist="38100" dir="2700000" algn="tl">
                    <a:srgbClr val="FFFFFF"/>
                  </a:outerShdw>
                </a:effectLst>
                <a:latin typeface="+mn-ea"/>
              </a:rPr>
              <a:t>平时分（</a:t>
            </a:r>
            <a:r>
              <a:rPr lang="en-US" altLang="zh-CN" sz="2400">
                <a:solidFill>
                  <a:schemeClr val="bg2"/>
                </a:solidFill>
                <a:effectLst>
                  <a:outerShdw blurRad="38100" dist="38100" dir="2700000" algn="tl">
                    <a:srgbClr val="FFFFFF"/>
                  </a:outerShdw>
                </a:effectLst>
                <a:latin typeface="+mn-ea"/>
              </a:rPr>
              <a:t>20%</a:t>
            </a:r>
            <a:r>
              <a:rPr lang="zh-CN" altLang="en-US" sz="2400">
                <a:solidFill>
                  <a:schemeClr val="bg2"/>
                </a:solidFill>
                <a:effectLst>
                  <a:outerShdw blurRad="38100" dist="38100" dir="2700000" algn="tl">
                    <a:srgbClr val="FFFFFF"/>
                  </a:outerShdw>
                </a:effectLst>
                <a:latin typeface="+mn-ea"/>
              </a:rPr>
              <a:t>）</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00B050"/>
              </a:buClr>
              <a:buSzPct val="80000"/>
              <a:defRPr/>
            </a:pPr>
            <a:r>
              <a:rPr lang="en-US" altLang="zh-CN" sz="2400">
                <a:solidFill>
                  <a:schemeClr val="bg2"/>
                </a:solidFill>
                <a:effectLst>
                  <a:outerShdw blurRad="38100" dist="38100" dir="2700000" algn="tl">
                    <a:srgbClr val="FFFFFF"/>
                  </a:outerShdw>
                </a:effectLst>
                <a:latin typeface="+mn-ea"/>
              </a:rPr>
              <a:t>                 </a:t>
            </a:r>
            <a:r>
              <a:rPr lang="zh-CN" altLang="en-US" sz="2400">
                <a:solidFill>
                  <a:schemeClr val="bg2"/>
                </a:solidFill>
                <a:effectLst>
                  <a:outerShdw blurRad="38100" dist="38100" dir="2700000" algn="tl">
                    <a:srgbClr val="FFFFFF"/>
                  </a:outerShdw>
                </a:effectLst>
                <a:latin typeface="+mn-ea"/>
              </a:rPr>
              <a:t>上机操作（</a:t>
            </a:r>
            <a:r>
              <a:rPr lang="en-US" altLang="zh-CN" sz="2400">
                <a:solidFill>
                  <a:schemeClr val="bg2"/>
                </a:solidFill>
                <a:effectLst>
                  <a:outerShdw blurRad="38100" dist="38100" dir="2700000" algn="tl">
                    <a:srgbClr val="FFFFFF"/>
                  </a:outerShdw>
                </a:effectLst>
                <a:latin typeface="+mn-ea"/>
              </a:rPr>
              <a:t>40%</a:t>
            </a:r>
            <a:r>
              <a:rPr lang="zh-CN" altLang="en-US" sz="2400">
                <a:solidFill>
                  <a:schemeClr val="bg2"/>
                </a:solidFill>
                <a:effectLst>
                  <a:outerShdw blurRad="38100" dist="38100" dir="2700000" algn="tl">
                    <a:srgbClr val="FFFFFF"/>
                  </a:outerShdw>
                </a:effectLst>
                <a:latin typeface="+mn-ea"/>
              </a:rPr>
              <a:t>）</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00B050"/>
              </a:buClr>
              <a:buSzPct val="80000"/>
              <a:defRPr/>
            </a:pPr>
            <a:r>
              <a:rPr lang="en-US" altLang="zh-CN" sz="2400">
                <a:solidFill>
                  <a:schemeClr val="bg2"/>
                </a:solidFill>
                <a:effectLst>
                  <a:outerShdw blurRad="38100" dist="38100" dir="2700000" algn="tl">
                    <a:srgbClr val="FFFFFF"/>
                  </a:outerShdw>
                </a:effectLst>
                <a:latin typeface="+mn-ea"/>
              </a:rPr>
              <a:t>                 </a:t>
            </a:r>
            <a:r>
              <a:rPr lang="zh-CN" altLang="en-US" sz="2400">
                <a:solidFill>
                  <a:schemeClr val="bg2"/>
                </a:solidFill>
                <a:effectLst>
                  <a:outerShdw blurRad="38100" dist="38100" dir="2700000" algn="tl">
                    <a:srgbClr val="FFFFFF"/>
                  </a:outerShdw>
                </a:effectLst>
                <a:latin typeface="+mn-ea"/>
              </a:rPr>
              <a:t>期末考试（</a:t>
            </a:r>
            <a:r>
              <a:rPr lang="en-US" altLang="zh-CN" sz="2400">
                <a:solidFill>
                  <a:schemeClr val="bg2"/>
                </a:solidFill>
                <a:effectLst>
                  <a:outerShdw blurRad="38100" dist="38100" dir="2700000" algn="tl">
                    <a:srgbClr val="FFFFFF"/>
                  </a:outerShdw>
                </a:effectLst>
                <a:latin typeface="+mn-ea"/>
              </a:rPr>
              <a:t>40%</a:t>
            </a:r>
            <a:r>
              <a:rPr lang="zh-CN" altLang="en-US" sz="2400">
                <a:solidFill>
                  <a:schemeClr val="bg2"/>
                </a:solidFill>
                <a:effectLst>
                  <a:outerShdw blurRad="38100" dist="38100" dir="2700000" algn="tl">
                    <a:srgbClr val="FFFFFF"/>
                  </a:outerShdw>
                </a:effectLst>
                <a:latin typeface="+mn-ea"/>
              </a:rPr>
              <a:t>）</a:t>
            </a:r>
            <a:endParaRPr lang="en-US" altLang="zh-CN" sz="2400">
              <a:solidFill>
                <a:schemeClr val="bg2"/>
              </a:solidFill>
              <a:effectLst>
                <a:outerShdw blurRad="38100" dist="38100" dir="2700000" algn="tl">
                  <a:srgbClr val="FFFFFF"/>
                </a:outerShdw>
              </a:effectLst>
              <a:latin typeface="+mn-ea"/>
            </a:endParaRPr>
          </a:p>
          <a:p>
            <a:pPr algn="l" eaLnBrk="1" hangingPunct="1">
              <a:buClr>
                <a:srgbClr val="FF00FF"/>
              </a:buClr>
              <a:buSzTx/>
              <a:defRPr/>
            </a:pPr>
            <a:r>
              <a:rPr lang="en-US" altLang="zh-CN" sz="3600">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rPr>
              <a:t>  </a:t>
            </a:r>
            <a:r>
              <a:rPr lang="zh-CN" altLang="en-US" sz="3600">
                <a:solidFill>
                  <a:srgbClr val="240FBD"/>
                </a:solidFill>
                <a:latin typeface="华文新魏" panose="02010800040101010101" pitchFamily="2" charset="-122"/>
                <a:ea typeface="华文新魏" panose="02010800040101010101" pitchFamily="2" charset="-122"/>
              </a:rPr>
              <a:t>             </a:t>
            </a:r>
          </a:p>
        </p:txBody>
      </p:sp>
      <p:sp>
        <p:nvSpPr>
          <p:cNvPr id="6149"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A4D925A7-D8EE-46C9-B209-F9892BE566C4}" type="slidenum">
              <a:rPr kumimoji="0" lang="zh-CN" altLang="en-US" sz="1400">
                <a:solidFill>
                  <a:srgbClr val="FFFFFF"/>
                </a:solidFill>
              </a:rPr>
              <a:pPr>
                <a:spcBef>
                  <a:spcPct val="50000"/>
                </a:spcBef>
                <a:buClrTx/>
                <a:buSzTx/>
                <a:buFontTx/>
                <a:buNone/>
              </a:pPr>
              <a:t>2</a:t>
            </a:fld>
            <a:endParaRPr kumimoji="0" lang="zh-CN" altLang="en-US" sz="1400">
              <a:solidFill>
                <a:srgbClr val="FFFFFF"/>
              </a:solidFill>
            </a:endParaRPr>
          </a:p>
        </p:txBody>
      </p:sp>
      <p:sp>
        <p:nvSpPr>
          <p:cNvPr id="448515" name="Rectangle 3"/>
          <p:cNvSpPr>
            <a:spLocks noGrp="1" noChangeArrowheads="1"/>
          </p:cNvSpPr>
          <p:nvPr>
            <p:ph type="ctrTitle"/>
          </p:nvPr>
        </p:nvSpPr>
        <p:spPr>
          <a:xfrm>
            <a:off x="467544" y="908720"/>
            <a:ext cx="7848600" cy="838200"/>
          </a:xfrm>
        </p:spPr>
        <p:txBody>
          <a:bodyPr/>
          <a:lstStyle/>
          <a:p>
            <a:pPr eaLnBrk="1" hangingPunct="1">
              <a:buClr>
                <a:srgbClr val="FF00FF"/>
              </a:buClr>
              <a:defRPr/>
            </a:pPr>
            <a:r>
              <a:rPr lang="zh-CN" altLang="en-US" sz="5400">
                <a:ea typeface="隶书" panose="02010509060101010101" pitchFamily="49" charset="-122"/>
              </a:rPr>
              <a:t>课程概况</a:t>
            </a:r>
          </a:p>
        </p:txBody>
      </p:sp>
    </p:spTree>
  </p:cSld>
  <p:clrMapOvr>
    <a:masterClrMapping/>
  </p:clrMapOvr>
  <p:transition spd="slow">
    <p:blind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Tx/>
              <a:buNone/>
              <a:defRPr/>
            </a:pPr>
            <a:r>
              <a:rPr lang="zh-CN" altLang="en-US">
                <a:solidFill>
                  <a:schemeClr val="bg2"/>
                </a:solidFill>
                <a:effectLst>
                  <a:outerShdw blurRad="38100" dist="38100" dir="2700000" algn="tl">
                    <a:srgbClr val="FFFFFF"/>
                  </a:outerShdw>
                </a:effectLst>
                <a:latin typeface="+mn-ea"/>
              </a:rPr>
              <a:t>    </a:t>
            </a:r>
            <a:endParaRPr lang="en-US" altLang="zh-CN">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水体遥感</a:t>
            </a:r>
            <a:endParaRPr lang="zh-CN" altLang="en-US" sz="4800">
              <a:solidFill>
                <a:srgbClr val="78F931"/>
              </a:solidFill>
              <a:ea typeface="华文新魏" panose="02010800040101010101" pitchFamily="2" charset="-122"/>
            </a:endParaRPr>
          </a:p>
        </p:txBody>
      </p:sp>
      <p:sp>
        <p:nvSpPr>
          <p:cNvPr id="3174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2125BEAC-49E0-40D3-BB35-A26CE0C489B1}" type="slidenum">
              <a:rPr kumimoji="0" lang="zh-CN" altLang="en-US" sz="1400"/>
              <a:pPr>
                <a:spcBef>
                  <a:spcPct val="50000"/>
                </a:spcBef>
                <a:buClrTx/>
                <a:buSzTx/>
                <a:buFontTx/>
                <a:buNone/>
              </a:pPr>
              <a:t>20</a:t>
            </a:fld>
            <a:endParaRPr kumimoji="0" lang="zh-CN" altLang="en-US" sz="1400"/>
          </a:p>
        </p:txBody>
      </p:sp>
      <p:pic>
        <p:nvPicPr>
          <p:cNvPr id="3174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38313"/>
            <a:ext cx="8890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文本框 4"/>
          <p:cNvSpPr txBox="1">
            <a:spLocks noChangeArrowheads="1"/>
          </p:cNvSpPr>
          <p:nvPr/>
        </p:nvSpPr>
        <p:spPr bwMode="auto">
          <a:xfrm>
            <a:off x="971550" y="5853117"/>
            <a:ext cx="2736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b="0">
                <a:solidFill>
                  <a:schemeClr val="bg2"/>
                </a:solidFill>
              </a:rPr>
              <a:t>Landsat TM</a:t>
            </a:r>
            <a:r>
              <a:rPr lang="zh-CN" altLang="en-US" sz="2800" b="0">
                <a:solidFill>
                  <a:schemeClr val="bg2"/>
                </a:solidFill>
              </a:rPr>
              <a:t>影像</a:t>
            </a:r>
            <a:r>
              <a:rPr lang="en-US" altLang="zh-CN" sz="2800">
                <a:solidFill>
                  <a:schemeClr val="bg2"/>
                </a:solidFill>
              </a:rPr>
              <a:t> </a:t>
            </a:r>
            <a:r>
              <a:rPr lang="en-US" altLang="zh-CN" sz="2800"/>
              <a:t/>
            </a:r>
            <a:br>
              <a:rPr lang="en-US" altLang="zh-CN" sz="2800"/>
            </a:br>
            <a:endParaRPr lang="zh-CN" altLang="en-US" sz="2800"/>
          </a:p>
        </p:txBody>
      </p:sp>
      <p:sp>
        <p:nvSpPr>
          <p:cNvPr id="9" name="文本框 8"/>
          <p:cNvSpPr txBox="1"/>
          <p:nvPr/>
        </p:nvSpPr>
        <p:spPr>
          <a:xfrm>
            <a:off x="5389563" y="5903917"/>
            <a:ext cx="2735262" cy="954087"/>
          </a:xfrm>
          <a:prstGeom prst="rect">
            <a:avLst/>
          </a:prstGeom>
          <a:noFill/>
        </p:spPr>
        <p:txBody>
          <a:bodyPr>
            <a:spAutoFit/>
          </a:bodyPr>
          <a:lstStyle/>
          <a:p>
            <a:pPr>
              <a:defRPr/>
            </a:pPr>
            <a:r>
              <a:rPr lang="zh-CN" altLang="en-US" b="0">
                <a:solidFill>
                  <a:schemeClr val="bg2"/>
                </a:solidFill>
                <a:latin typeface="+mj-lt"/>
              </a:rPr>
              <a:t>河流悬移质泥沙</a:t>
            </a:r>
            <a:r>
              <a:rPr lang="en-US" altLang="zh-CN"/>
              <a:t/>
            </a:r>
            <a:br>
              <a:rPr lang="en-US" altLang="zh-CN"/>
            </a:br>
            <a:endParaRPr lang="zh-CN" altLang="en-US"/>
          </a:p>
        </p:txBody>
      </p:sp>
      <p:sp>
        <p:nvSpPr>
          <p:cNvPr id="20488" name="文本框 1"/>
          <p:cNvSpPr txBox="1">
            <a:spLocks noChangeArrowheads="1"/>
          </p:cNvSpPr>
          <p:nvPr/>
        </p:nvSpPr>
        <p:spPr bwMode="auto">
          <a:xfrm>
            <a:off x="127004" y="981079"/>
            <a:ext cx="5262563" cy="646113"/>
          </a:xfrm>
          <a:prstGeom prst="rect">
            <a:avLst/>
          </a:prstGeom>
          <a:noFill/>
          <a:ln>
            <a:noFill/>
          </a:ln>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ct val="20000"/>
              </a:spcBef>
              <a:buClr>
                <a:srgbClr val="FF00FF"/>
              </a:buClr>
              <a:buBlip>
                <a:blip r:embed="rId4"/>
              </a:buBlip>
              <a:defRPr/>
            </a:pPr>
            <a:r>
              <a:rPr lang="zh-CN" altLang="en-US" sz="3600">
                <a:solidFill>
                  <a:schemeClr val="accent2"/>
                </a:solidFill>
                <a:effectLst>
                  <a:outerShdw blurRad="38100" dist="38100" dir="2700000" algn="tl">
                    <a:srgbClr val="000000"/>
                  </a:outerShdw>
                </a:effectLst>
                <a:latin typeface="+mn-ea"/>
                <a:ea typeface="+mn-ea"/>
              </a:rPr>
              <a:t>河流泥沙含量</a:t>
            </a:r>
          </a:p>
        </p:txBody>
      </p:sp>
    </p:spTree>
  </p:cSld>
  <p:clrMapOvr>
    <a:masterClrMapping/>
  </p:clrMapOvr>
  <p:transition spd="slow">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1124744"/>
            <a:ext cx="9144000" cy="5733256"/>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Tx/>
              <a:buNone/>
              <a:defRPr/>
            </a:pPr>
            <a:r>
              <a:rPr lang="zh-CN" altLang="en-US">
                <a:solidFill>
                  <a:schemeClr val="bg2"/>
                </a:solidFill>
                <a:effectLst>
                  <a:outerShdw blurRad="38100" dist="38100" dir="2700000" algn="tl">
                    <a:srgbClr val="FFFFFF"/>
                  </a:outerShdw>
                </a:effectLst>
                <a:latin typeface="+mn-ea"/>
              </a:rPr>
              <a:t>    </a:t>
            </a:r>
            <a:endParaRPr lang="en-US" altLang="zh-CN">
              <a:solidFill>
                <a:schemeClr val="bg2"/>
              </a:solidFill>
              <a:effectLst>
                <a:outerShdw blurRad="38100" dist="38100" dir="2700000" algn="tl">
                  <a:srgbClr val="FFFFFF"/>
                </a:outerShdw>
              </a:effectLst>
              <a:latin typeface="+mn-ea"/>
            </a:endParaRPr>
          </a:p>
          <a:p>
            <a:pPr marL="0" indent="0" eaLnBrk="1" hangingPunct="1">
              <a:lnSpc>
                <a:spcPct val="150000"/>
              </a:lnSpc>
              <a:buClr>
                <a:srgbClr val="FF00FF"/>
              </a:buClr>
              <a:buSzTx/>
              <a:buNone/>
              <a:defRPr/>
            </a:pPr>
            <a:r>
              <a:rPr lang="en-US" altLang="zh-CN">
                <a:solidFill>
                  <a:schemeClr val="bg2"/>
                </a:solidFill>
                <a:effectLst>
                  <a:outerShdw blurRad="38100" dist="38100" dir="2700000" algn="tl">
                    <a:srgbClr val="FFFFFF"/>
                  </a:outerShdw>
                </a:effectLst>
                <a:latin typeface="+mn-ea"/>
              </a:rPr>
              <a:t>    </a:t>
            </a:r>
            <a:r>
              <a:rPr lang="zh-CN" altLang="en-US">
                <a:solidFill>
                  <a:schemeClr val="bg2"/>
                </a:solidFill>
                <a:effectLst>
                  <a:outerShdw blurRad="38100" dist="38100" dir="2700000" algn="tl">
                    <a:srgbClr val="FFFFFF"/>
                  </a:outerShdw>
                </a:effectLst>
                <a:latin typeface="+mn-ea"/>
              </a:rPr>
              <a:t>水中所含泥沙、藻类、化学物质（如杀虫剂、肥料）、可溶有机物、病原体、石油以及水的热量释放等会改变水体辐射量。 </a:t>
            </a:r>
            <a:endParaRPr lang="en-US" altLang="zh-CN">
              <a:solidFill>
                <a:schemeClr val="bg2"/>
              </a:solidFill>
              <a:effectLst>
                <a:outerShdw blurRad="38100" dist="38100" dir="2700000" algn="tl">
                  <a:srgbClr val="FFFFFF"/>
                </a:outerShdw>
              </a:effectLst>
              <a:latin typeface="+mn-ea"/>
            </a:endParaRPr>
          </a:p>
          <a:p>
            <a:pPr marL="0" indent="0" eaLnBrk="1" hangingPunct="1">
              <a:buClr>
                <a:srgbClr val="FF00FF"/>
              </a:buClr>
              <a:buSzTx/>
              <a:buNone/>
              <a:defRPr/>
            </a:pPr>
            <a:endParaRPr lang="en-US" altLang="zh-CN">
              <a:solidFill>
                <a:schemeClr val="bg2"/>
              </a:solidFill>
              <a:effectLst>
                <a:outerShdw blurRad="38100" dist="38100" dir="2700000" algn="tl">
                  <a:srgbClr val="FFFFFF"/>
                </a:outerShdw>
              </a:effectLst>
              <a:latin typeface="+mn-ea"/>
            </a:endParaRPr>
          </a:p>
          <a:p>
            <a:pPr marL="0" indent="0" eaLnBrk="1" hangingPunct="1">
              <a:buClr>
                <a:srgbClr val="FF00FF"/>
              </a:buClr>
              <a:buSzTx/>
              <a:buNone/>
              <a:defRPr/>
            </a:pPr>
            <a:r>
              <a:rPr lang="en-US" altLang="zh-CN">
                <a:solidFill>
                  <a:schemeClr val="bg2"/>
                </a:solidFill>
                <a:effectLst>
                  <a:outerShdw blurRad="38100" dist="38100" dir="2700000" algn="tl">
                    <a:srgbClr val="FFFFFF"/>
                  </a:outerShdw>
                </a:effectLst>
                <a:latin typeface="+mn-ea"/>
              </a:rPr>
              <a:t>    </a:t>
            </a:r>
            <a:r>
              <a:rPr lang="zh-CN" altLang="en-US">
                <a:solidFill>
                  <a:schemeClr val="bg2"/>
                </a:solidFill>
                <a:effectLst>
                  <a:outerShdw blurRad="38100" dist="38100" dir="2700000" algn="tl">
                    <a:srgbClr val="FFFFFF"/>
                  </a:outerShdw>
                </a:effectLst>
                <a:ea typeface="楷体" panose="02010609060101010101" pitchFamily="49" charset="-122"/>
              </a:rPr>
              <a:t>建立辐射量和水体性质之间的关系：</a:t>
            </a:r>
            <a:endParaRPr lang="en-US" altLang="zh-CN">
              <a:solidFill>
                <a:schemeClr val="bg2"/>
              </a:solidFill>
              <a:effectLst>
                <a:outerShdw blurRad="38100" dist="38100" dir="2700000" algn="tl">
                  <a:srgbClr val="FFFFFF"/>
                </a:outerShdw>
              </a:effectLst>
              <a:ea typeface="楷体" panose="02010609060101010101" pitchFamily="49" charset="-122"/>
            </a:endParaRPr>
          </a:p>
          <a:p>
            <a:pPr marL="0" indent="0" eaLnBrk="1" hangingPunct="1">
              <a:buClr>
                <a:srgbClr val="FF00FF"/>
              </a:buClr>
              <a:buSzTx/>
              <a:buNone/>
              <a:defRPr/>
            </a:pPr>
            <a:r>
              <a:rPr lang="en-US" altLang="zh-CN">
                <a:solidFill>
                  <a:schemeClr val="bg2"/>
                </a:solidFill>
                <a:effectLst>
                  <a:outerShdw blurRad="38100" dist="38100" dir="2700000" algn="tl">
                    <a:srgbClr val="FFFFFF"/>
                  </a:outerShdw>
                </a:effectLst>
                <a:ea typeface="楷体" panose="02010609060101010101" pitchFamily="49" charset="-122"/>
              </a:rPr>
              <a:t>             </a:t>
            </a:r>
            <a:r>
              <a:rPr lang="zh-CN" altLang="en-US" sz="2400">
                <a:solidFill>
                  <a:schemeClr val="bg2"/>
                </a:solidFill>
                <a:effectLst>
                  <a:outerShdw blurRad="38100" dist="38100" dir="2700000" algn="tl">
                    <a:srgbClr val="FFFFFF"/>
                  </a:outerShdw>
                </a:effectLst>
                <a:ea typeface="楷体" panose="02010609060101010101" pitchFamily="49" charset="-122"/>
              </a:rPr>
              <a:t>经验关系：</a:t>
            </a:r>
            <a:r>
              <a:rPr lang="en-US" altLang="zh-CN" sz="2400">
                <a:solidFill>
                  <a:schemeClr val="bg2"/>
                </a:solidFill>
                <a:effectLst>
                  <a:outerShdw blurRad="38100" dist="38100" dir="2700000" algn="tl">
                    <a:srgbClr val="FFFFFF"/>
                  </a:outerShdw>
                </a:effectLst>
                <a:ea typeface="楷体" panose="02010609060101010101" pitchFamily="49" charset="-122"/>
              </a:rPr>
              <a:t>Y=A+BX  </a:t>
            </a:r>
            <a:r>
              <a:rPr lang="zh-CN" altLang="en-US" sz="2400">
                <a:solidFill>
                  <a:schemeClr val="bg2"/>
                </a:solidFill>
                <a:effectLst>
                  <a:outerShdw blurRad="38100" dist="38100" dir="2700000" algn="tl">
                    <a:srgbClr val="FFFFFF"/>
                  </a:outerShdw>
                </a:effectLst>
                <a:ea typeface="楷体" panose="02010609060101010101" pitchFamily="49" charset="-122"/>
              </a:rPr>
              <a:t> </a:t>
            </a:r>
            <a:r>
              <a:rPr lang="en-US" altLang="zh-CN" sz="2400">
                <a:solidFill>
                  <a:schemeClr val="bg2"/>
                </a:solidFill>
                <a:effectLst>
                  <a:outerShdw blurRad="38100" dist="38100" dir="2700000" algn="tl">
                    <a:srgbClr val="FFFFFF"/>
                  </a:outerShdw>
                </a:effectLst>
                <a:ea typeface="楷体" panose="02010609060101010101" pitchFamily="49" charset="-122"/>
              </a:rPr>
              <a:t>Y=AB</a:t>
            </a:r>
            <a:r>
              <a:rPr lang="en-US" altLang="zh-CN" sz="2400" baseline="30000">
                <a:solidFill>
                  <a:schemeClr val="bg2"/>
                </a:solidFill>
                <a:effectLst>
                  <a:outerShdw blurRad="38100" dist="38100" dir="2700000" algn="tl">
                    <a:srgbClr val="FFFFFF"/>
                  </a:outerShdw>
                </a:effectLst>
                <a:ea typeface="楷体" panose="02010609060101010101" pitchFamily="49" charset="-122"/>
              </a:rPr>
              <a:t>X</a:t>
            </a:r>
          </a:p>
          <a:p>
            <a:pPr marL="0" indent="0" eaLnBrk="1" hangingPunct="1">
              <a:buClr>
                <a:srgbClr val="FF00FF"/>
              </a:buClr>
              <a:buSzTx/>
              <a:buNone/>
              <a:defRPr/>
            </a:pPr>
            <a:r>
              <a:rPr lang="zh-CN" altLang="en-US" sz="2400">
                <a:solidFill>
                  <a:schemeClr val="bg2"/>
                </a:solidFill>
                <a:effectLst>
                  <a:outerShdw blurRad="38100" dist="38100" dir="2700000" algn="tl">
                    <a:srgbClr val="FFFFFF"/>
                  </a:outerShdw>
                </a:effectLst>
                <a:ea typeface="楷体" panose="02010609060101010101" pitchFamily="49" charset="-122"/>
              </a:rPr>
              <a:t>                 物理机理关系：</a:t>
            </a:r>
            <a:r>
              <a:rPr lang="en-US" altLang="zh-CN" sz="2400">
                <a:solidFill>
                  <a:schemeClr val="bg2"/>
                </a:solidFill>
                <a:effectLst>
                  <a:outerShdw blurRad="38100" dist="38100" dir="2700000" algn="tl">
                    <a:srgbClr val="FFFFFF"/>
                  </a:outerShdw>
                </a:effectLst>
                <a:ea typeface="楷体" panose="02010609060101010101" pitchFamily="49" charset="-122"/>
              </a:rPr>
              <a:t>    R=B(1-e</a:t>
            </a:r>
            <a:r>
              <a:rPr lang="zh-CN" altLang="en-US" sz="2400" baseline="30000">
                <a:solidFill>
                  <a:schemeClr val="bg2"/>
                </a:solidFill>
                <a:effectLst>
                  <a:outerShdw blurRad="38100" dist="38100" dir="2700000" algn="tl">
                    <a:srgbClr val="FFFFFF"/>
                  </a:outerShdw>
                </a:effectLst>
                <a:ea typeface="楷体" panose="02010609060101010101" pitchFamily="49" charset="-122"/>
              </a:rPr>
              <a:t>（</a:t>
            </a:r>
            <a:r>
              <a:rPr lang="en-US" altLang="zh-CN" sz="2400" baseline="30000">
                <a:solidFill>
                  <a:schemeClr val="bg2"/>
                </a:solidFill>
                <a:effectLst>
                  <a:outerShdw blurRad="38100" dist="38100" dir="2700000" algn="tl">
                    <a:srgbClr val="FFFFFF"/>
                  </a:outerShdw>
                </a:effectLst>
                <a:ea typeface="楷体" panose="02010609060101010101" pitchFamily="49" charset="-122"/>
              </a:rPr>
              <a:t>c/S</a:t>
            </a:r>
            <a:r>
              <a:rPr lang="zh-CN" altLang="en-US" sz="2400" baseline="30000">
                <a:solidFill>
                  <a:schemeClr val="bg2"/>
                </a:solidFill>
                <a:effectLst>
                  <a:outerShdw blurRad="38100" dist="38100" dir="2700000" algn="tl">
                    <a:srgbClr val="FFFFFF"/>
                  </a:outerShdw>
                </a:effectLst>
                <a:ea typeface="楷体" panose="02010609060101010101" pitchFamily="49" charset="-122"/>
              </a:rPr>
              <a:t>）</a:t>
            </a:r>
            <a:r>
              <a:rPr lang="en-US" altLang="zh-CN" sz="2400">
                <a:solidFill>
                  <a:schemeClr val="bg2"/>
                </a:solidFill>
                <a:effectLst>
                  <a:outerShdw blurRad="38100" dist="38100" dir="2700000" algn="tl">
                    <a:srgbClr val="FFFFFF"/>
                  </a:outerShdw>
                </a:effectLst>
                <a:ea typeface="楷体" panose="02010609060101010101" pitchFamily="49" charset="-122"/>
              </a:rPr>
              <a:t>)</a:t>
            </a:r>
            <a:r>
              <a:rPr lang="zh-CN" altLang="en-US" sz="2400">
                <a:solidFill>
                  <a:schemeClr val="bg2"/>
                </a:solidFill>
                <a:effectLst>
                  <a:outerShdw blurRad="38100" dist="38100" dir="2700000" algn="tl">
                    <a:srgbClr val="FFFFFF"/>
                  </a:outerShdw>
                </a:effectLst>
                <a:ea typeface="楷体" panose="02010609060101010101" pitchFamily="49" charset="-122"/>
              </a:rPr>
              <a:t>  </a:t>
            </a:r>
            <a:endParaRPr lang="zh-CN" altLang="en-US" sz="2000">
              <a:solidFill>
                <a:schemeClr val="bg2"/>
              </a:solidFill>
              <a:effectLst>
                <a:outerShdw blurRad="38100" dist="38100" dir="2700000" algn="tl">
                  <a:srgbClr val="FFFFFF"/>
                </a:outerShdw>
              </a:effectLst>
              <a:ea typeface="楷体" panose="02010609060101010101"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水体遥感</a:t>
            </a:r>
            <a:endParaRPr lang="zh-CN" altLang="en-US" sz="4800">
              <a:solidFill>
                <a:srgbClr val="78F931"/>
              </a:solidFill>
              <a:ea typeface="华文新魏" panose="02010800040101010101" pitchFamily="2" charset="-122"/>
            </a:endParaRPr>
          </a:p>
        </p:txBody>
      </p:sp>
      <p:sp>
        <p:nvSpPr>
          <p:cNvPr id="30724"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45B42B8E-E09D-4250-B408-987B12D64EE1}" type="slidenum">
              <a:rPr kumimoji="0" lang="zh-CN" altLang="en-US" sz="1400"/>
              <a:pPr>
                <a:spcBef>
                  <a:spcPct val="50000"/>
                </a:spcBef>
                <a:buClrTx/>
                <a:buSzTx/>
                <a:buFontTx/>
                <a:buNone/>
              </a:pPr>
              <a:t>21</a:t>
            </a:fld>
            <a:endParaRPr kumimoji="0" lang="zh-CN" altLang="en-US" sz="1400"/>
          </a:p>
        </p:txBody>
      </p:sp>
      <p:sp>
        <p:nvSpPr>
          <p:cNvPr id="19461" name="文本框 4"/>
          <p:cNvSpPr txBox="1">
            <a:spLocks noChangeArrowheads="1"/>
          </p:cNvSpPr>
          <p:nvPr/>
        </p:nvSpPr>
        <p:spPr bwMode="auto">
          <a:xfrm>
            <a:off x="107504" y="1052736"/>
            <a:ext cx="5262563" cy="646113"/>
          </a:xfrm>
          <a:prstGeom prst="rect">
            <a:avLst/>
          </a:prstGeom>
          <a:noFill/>
          <a:ln>
            <a:noFill/>
          </a:ln>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Char char="p"/>
              <a:defRPr/>
            </a:pPr>
            <a:r>
              <a:rPr lang="zh-CN" altLang="en-US" sz="3600">
                <a:solidFill>
                  <a:schemeClr val="accent2"/>
                </a:solidFill>
                <a:effectLst>
                  <a:outerShdw blurRad="38100" dist="38100" dir="2700000" algn="tl">
                    <a:srgbClr val="000000"/>
                  </a:outerShdw>
                </a:effectLst>
                <a:latin typeface="+mn-ea"/>
                <a:ea typeface="+mn-ea"/>
              </a:rPr>
              <a:t>河流泥沙含量</a:t>
            </a:r>
          </a:p>
        </p:txBody>
      </p:sp>
    </p:spTree>
  </p:cSld>
  <p:clrMapOvr>
    <a:masterClrMapping/>
  </p:clrMapOvr>
  <p:transition spd="slow">
    <p:blind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3"/>
              </a:buBlip>
              <a:defRPr/>
            </a:pPr>
            <a:r>
              <a:rPr lang="zh-CN" altLang="en-US" sz="3600" b="1">
                <a:solidFill>
                  <a:srgbClr val="00B050"/>
                </a:solidFill>
                <a:latin typeface="+mn-ea"/>
              </a:rPr>
              <a:t>全球树总数估计</a:t>
            </a:r>
            <a:endParaRPr lang="en-US" altLang="zh-CN" sz="3600" b="1">
              <a:solidFill>
                <a:srgbClr val="00B050"/>
              </a:solidFill>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32772"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C869BF64-3A55-488A-835F-9D8AEEC0F189}" type="slidenum">
              <a:rPr kumimoji="0" lang="zh-CN" altLang="en-US" sz="1400"/>
              <a:pPr>
                <a:spcBef>
                  <a:spcPct val="50000"/>
                </a:spcBef>
                <a:buClrTx/>
                <a:buSzTx/>
                <a:buFontTx/>
                <a:buNone/>
              </a:pPr>
              <a:t>22</a:t>
            </a:fld>
            <a:endParaRPr kumimoji="0" lang="zh-CN" altLang="en-US" sz="1400"/>
          </a:p>
        </p:txBody>
      </p:sp>
      <p:pic>
        <p:nvPicPr>
          <p:cNvPr id="3277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57350"/>
            <a:ext cx="381635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030413"/>
            <a:ext cx="4230688"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rgbClr val="00B050"/>
                </a:solidFill>
                <a:latin typeface="+mn-ea"/>
              </a:rPr>
              <a:t>全球树总数估计</a:t>
            </a:r>
            <a:endParaRPr lang="en-US" altLang="zh-CN" sz="3600" b="1">
              <a:solidFill>
                <a:srgbClr val="00B050"/>
              </a:solidFill>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33796"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8A12ECA5-5F87-44EE-A325-1E73274C0499}" type="slidenum">
              <a:rPr kumimoji="0" lang="zh-CN" altLang="en-US" sz="1400"/>
              <a:pPr>
                <a:spcBef>
                  <a:spcPct val="50000"/>
                </a:spcBef>
                <a:buClrTx/>
                <a:buSzTx/>
                <a:buFontTx/>
                <a:buNone/>
              </a:pPr>
              <a:t>23</a:t>
            </a:fld>
            <a:endParaRPr kumimoji="0" lang="zh-CN" altLang="en-US" sz="1400"/>
          </a:p>
        </p:txBody>
      </p:sp>
      <p:pic>
        <p:nvPicPr>
          <p:cNvPr id="337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2205042"/>
            <a:ext cx="8604250" cy="3362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blind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tx2">
                    <a:lumMod val="50000"/>
                  </a:schemeClr>
                </a:solidFill>
                <a:latin typeface="+mn-ea"/>
              </a:rPr>
              <a:t>土壤有机质</a:t>
            </a:r>
            <a:endParaRPr lang="en-US" altLang="zh-CN">
              <a:solidFill>
                <a:schemeClr val="tx2">
                  <a:lumMod val="50000"/>
                </a:schemeClr>
              </a:solidFill>
              <a:effectLst>
                <a:outerShdw blurRad="38100" dist="38100" dir="2700000" algn="tl">
                  <a:srgbClr val="FFFFFF"/>
                </a:outerShdw>
              </a:effectLst>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土壤遥感</a:t>
            </a:r>
          </a:p>
        </p:txBody>
      </p:sp>
      <p:sp>
        <p:nvSpPr>
          <p:cNvPr id="34820"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535D9C98-6E22-4F1A-8B08-1EDED38AAA69}" type="slidenum">
              <a:rPr kumimoji="0" lang="zh-CN" altLang="en-US" sz="1400"/>
              <a:pPr>
                <a:spcBef>
                  <a:spcPct val="50000"/>
                </a:spcBef>
                <a:buClrTx/>
                <a:buSzTx/>
                <a:buFontTx/>
                <a:buNone/>
              </a:pPr>
              <a:t>24</a:t>
            </a:fld>
            <a:endParaRPr kumimoji="0" lang="zh-CN" altLang="en-US" sz="1400"/>
          </a:p>
        </p:txBody>
      </p:sp>
      <p:pic>
        <p:nvPicPr>
          <p:cNvPr id="34821" name="Picture 6" descr="The farmers dig up black soil in North China's Inner Mongolia autonomous region on April 15, 2019. Photo: IC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997" y="1597025"/>
            <a:ext cx="3902075"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8" descr="Ch 2. What Is Organic Matter and Why Is It So Important - S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822" y="1597025"/>
            <a:ext cx="28352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0" descr="丰收稻田图片_丰收稻田素材_丰收稻田高清图片_摄图网图片下载"/>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22" y="4279896"/>
            <a:ext cx="40290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6" descr="东北大米怎么样 好吃吗？"/>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618" y="4270375"/>
            <a:ext cx="2838450"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3"/>
              </a:buBlip>
              <a:defRPr/>
            </a:pPr>
            <a:r>
              <a:rPr lang="zh-CN" altLang="en-US" sz="3600" b="1">
                <a:solidFill>
                  <a:schemeClr val="tx2">
                    <a:lumMod val="50000"/>
                  </a:schemeClr>
                </a:solidFill>
                <a:latin typeface="+mn-ea"/>
              </a:rPr>
              <a:t>土壤有机质</a:t>
            </a:r>
            <a:endParaRPr lang="en-US" altLang="zh-CN">
              <a:solidFill>
                <a:schemeClr val="tx2">
                  <a:lumMod val="50000"/>
                </a:schemeClr>
              </a:solidFill>
              <a:effectLst>
                <a:outerShdw blurRad="38100" dist="38100" dir="2700000" algn="tl">
                  <a:srgbClr val="FFFFFF"/>
                </a:outerShdw>
              </a:effectLst>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土壤遥感</a:t>
            </a:r>
          </a:p>
        </p:txBody>
      </p:sp>
      <p:sp>
        <p:nvSpPr>
          <p:cNvPr id="35844"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6F44B49E-07E5-4F55-80E6-D757D270644D}" type="slidenum">
              <a:rPr kumimoji="0" lang="zh-CN" altLang="en-US" sz="1400"/>
              <a:pPr>
                <a:spcBef>
                  <a:spcPct val="50000"/>
                </a:spcBef>
                <a:buClrTx/>
                <a:buSzTx/>
                <a:buFontTx/>
                <a:buNone/>
              </a:pPr>
              <a:t>25</a:t>
            </a:fld>
            <a:endParaRPr kumimoji="0" lang="zh-CN" altLang="en-US" sz="1400"/>
          </a:p>
        </p:txBody>
      </p:sp>
      <p:pic>
        <p:nvPicPr>
          <p:cNvPr id="35845"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9254" y="1628779"/>
            <a:ext cx="6359525"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3"/>
              </a:buBlip>
              <a:defRPr/>
            </a:pPr>
            <a:r>
              <a:rPr lang="zh-CN" altLang="en-US" sz="3600" b="1">
                <a:solidFill>
                  <a:schemeClr val="tx2">
                    <a:lumMod val="50000"/>
                  </a:schemeClr>
                </a:solidFill>
                <a:latin typeface="+mn-ea"/>
              </a:rPr>
              <a:t>土壤有机质</a:t>
            </a:r>
            <a:endParaRPr lang="en-US" altLang="zh-CN">
              <a:solidFill>
                <a:schemeClr val="tx2">
                  <a:lumMod val="50000"/>
                </a:schemeClr>
              </a:solidFill>
              <a:effectLst>
                <a:outerShdw blurRad="38100" dist="38100" dir="2700000" algn="tl">
                  <a:srgbClr val="FFFFFF"/>
                </a:outerShdw>
              </a:effectLst>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ffectLst/>
                <a:ea typeface="华文新魏" panose="02010800040101010101" pitchFamily="2" charset="-122"/>
              </a:rPr>
              <a:t> </a:t>
            </a:r>
            <a:r>
              <a:rPr lang="zh-CN" altLang="en-US">
                <a:solidFill>
                  <a:srgbClr val="78F931"/>
                </a:solidFill>
                <a:effectLst/>
                <a:ea typeface="华文新魏" panose="02010800040101010101" pitchFamily="2" charset="-122"/>
              </a:rPr>
              <a:t>遥感应用</a:t>
            </a:r>
            <a:r>
              <a:rPr lang="en-US" altLang="zh-CN">
                <a:solidFill>
                  <a:srgbClr val="78F931"/>
                </a:solidFill>
                <a:effectLst/>
                <a:ea typeface="华文新魏" panose="02010800040101010101" pitchFamily="2" charset="-122"/>
              </a:rPr>
              <a:t>——</a:t>
            </a:r>
            <a:r>
              <a:rPr lang="zh-CN" altLang="en-US">
                <a:solidFill>
                  <a:srgbClr val="78F931"/>
                </a:solidFill>
                <a:effectLst/>
                <a:ea typeface="华文新魏" panose="02010800040101010101" pitchFamily="2" charset="-122"/>
              </a:rPr>
              <a:t>土壤遥感</a:t>
            </a:r>
          </a:p>
        </p:txBody>
      </p:sp>
      <p:sp>
        <p:nvSpPr>
          <p:cNvPr id="3686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00BB94BB-186C-412A-BE83-CB44AD06C890}" type="slidenum">
              <a:rPr kumimoji="0" lang="zh-CN" altLang="en-US" sz="1400"/>
              <a:pPr>
                <a:spcBef>
                  <a:spcPct val="50000"/>
                </a:spcBef>
                <a:buClrTx/>
                <a:buSzTx/>
                <a:buFontTx/>
                <a:buNone/>
              </a:pPr>
              <a:t>26</a:t>
            </a:fld>
            <a:endParaRPr kumimoji="0" lang="zh-CN" altLang="en-US" sz="1400"/>
          </a:p>
        </p:txBody>
      </p:sp>
      <p:pic>
        <p:nvPicPr>
          <p:cNvPr id="3686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7" y="1628779"/>
            <a:ext cx="6664325"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256" y="1531645"/>
            <a:ext cx="7475645" cy="5241746"/>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accent2"/>
                </a:solidFill>
                <a:latin typeface="+mn-ea"/>
              </a:rPr>
              <a:t>农作物病虫害</a:t>
            </a:r>
            <a:endParaRPr lang="en-US" altLang="zh-CN" sz="3600" b="1">
              <a:solidFill>
                <a:schemeClr val="accent2"/>
              </a:solidFill>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38916"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491D3AC7-9FF4-42C4-8CC4-D31816AE7647}" type="slidenum">
              <a:rPr kumimoji="0" lang="zh-CN" altLang="en-US" sz="1400"/>
              <a:pPr>
                <a:spcBef>
                  <a:spcPct val="50000"/>
                </a:spcBef>
                <a:buClrTx/>
                <a:buSzTx/>
                <a:buFontTx/>
                <a:buNone/>
              </a:pPr>
              <a:t>27</a:t>
            </a:fld>
            <a:endParaRPr kumimoji="0" lang="zh-CN" altLang="en-US" sz="1400"/>
          </a:p>
        </p:txBody>
      </p:sp>
      <p:pic>
        <p:nvPicPr>
          <p:cNvPr id="38917" name="图片 1"/>
          <p:cNvPicPr>
            <a:picLocks noChangeAspect="1"/>
          </p:cNvPicPr>
          <p:nvPr/>
        </p:nvPicPr>
        <p:blipFill>
          <a:blip r:embed="rId3">
            <a:extLst>
              <a:ext uri="{28A0092B-C50C-407E-A947-70E740481C1C}">
                <a14:useLocalDpi xmlns:a14="http://schemas.microsoft.com/office/drawing/2010/main" val="0"/>
              </a:ext>
            </a:extLst>
          </a:blip>
          <a:srcRect t="397"/>
          <a:stretch>
            <a:fillRect/>
          </a:stretch>
        </p:blipFill>
        <p:spPr bwMode="auto">
          <a:xfrm>
            <a:off x="1979617" y="1658938"/>
            <a:ext cx="5329237"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文本框 1"/>
          <p:cNvSpPr txBox="1">
            <a:spLocks noChangeArrowheads="1"/>
          </p:cNvSpPr>
          <p:nvPr/>
        </p:nvSpPr>
        <p:spPr bwMode="auto">
          <a:xfrm>
            <a:off x="611188" y="2781300"/>
            <a:ext cx="12239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chemeClr val="bg1"/>
                </a:solidFill>
              </a:rPr>
              <a:t>虫害</a:t>
            </a:r>
          </a:p>
        </p:txBody>
      </p:sp>
      <p:sp>
        <p:nvSpPr>
          <p:cNvPr id="38919" name="文本框 6"/>
          <p:cNvSpPr txBox="1">
            <a:spLocks noChangeArrowheads="1"/>
          </p:cNvSpPr>
          <p:nvPr/>
        </p:nvSpPr>
        <p:spPr bwMode="auto">
          <a:xfrm>
            <a:off x="684213" y="4318004"/>
            <a:ext cx="1223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chemeClr val="bg1"/>
                </a:solidFill>
              </a:rPr>
              <a:t>感染</a:t>
            </a:r>
          </a:p>
        </p:txBody>
      </p:sp>
      <p:sp>
        <p:nvSpPr>
          <p:cNvPr id="8" name="文本框 1"/>
          <p:cNvSpPr txBox="1">
            <a:spLocks noChangeArrowheads="1"/>
          </p:cNvSpPr>
          <p:nvPr/>
        </p:nvSpPr>
        <p:spPr bwMode="auto">
          <a:xfrm>
            <a:off x="4211960" y="2420888"/>
            <a:ext cx="1223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smtClean="0">
                <a:solidFill>
                  <a:srgbClr val="FF0000"/>
                </a:solidFill>
              </a:rPr>
              <a:t>粘虫</a:t>
            </a:r>
            <a:endParaRPr lang="zh-CN" altLang="en-US" sz="2400">
              <a:solidFill>
                <a:srgbClr val="FF0000"/>
              </a:solidFill>
            </a:endParaRPr>
          </a:p>
        </p:txBody>
      </p:sp>
      <p:sp>
        <p:nvSpPr>
          <p:cNvPr id="9" name="文本框 1"/>
          <p:cNvSpPr txBox="1">
            <a:spLocks noChangeArrowheads="1"/>
          </p:cNvSpPr>
          <p:nvPr/>
        </p:nvSpPr>
        <p:spPr bwMode="auto">
          <a:xfrm>
            <a:off x="4203576" y="3655367"/>
            <a:ext cx="1223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smtClean="0">
                <a:solidFill>
                  <a:srgbClr val="FF0000"/>
                </a:solidFill>
              </a:rPr>
              <a:t>黄锈病</a:t>
            </a:r>
            <a:endParaRPr lang="en-US" altLang="zh-CN" sz="2400" smtClean="0">
              <a:solidFill>
                <a:srgbClr val="FF0000"/>
              </a:solidFill>
            </a:endParaRPr>
          </a:p>
          <a:p>
            <a:pPr>
              <a:spcBef>
                <a:spcPct val="0"/>
              </a:spcBef>
              <a:buClrTx/>
              <a:buSzTx/>
              <a:buFontTx/>
              <a:buNone/>
            </a:pPr>
            <a:r>
              <a:rPr lang="zh-CN" altLang="en-US" sz="2400">
                <a:solidFill>
                  <a:srgbClr val="FF0000"/>
                </a:solidFill>
              </a:rPr>
              <a:t>白粉病</a:t>
            </a:r>
          </a:p>
        </p:txBody>
      </p:sp>
      <p:sp>
        <p:nvSpPr>
          <p:cNvPr id="10" name="文本框 1"/>
          <p:cNvSpPr txBox="1">
            <a:spLocks noChangeArrowheads="1"/>
          </p:cNvSpPr>
          <p:nvPr/>
        </p:nvSpPr>
        <p:spPr bwMode="auto">
          <a:xfrm>
            <a:off x="4059560" y="4769237"/>
            <a:ext cx="1511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rPr>
              <a:t>白叶</a:t>
            </a:r>
            <a:r>
              <a:rPr lang="zh-CN" altLang="en-US" sz="2400" smtClean="0">
                <a:solidFill>
                  <a:srgbClr val="FF0000"/>
                </a:solidFill>
              </a:rPr>
              <a:t>枯病</a:t>
            </a:r>
            <a:endParaRPr lang="zh-CN" altLang="en-US" sz="2400">
              <a:solidFill>
                <a:srgbClr val="FF0000"/>
              </a:solidFill>
            </a:endParaRPr>
          </a:p>
        </p:txBody>
      </p:sp>
      <p:sp>
        <p:nvSpPr>
          <p:cNvPr id="11" name="文本框 1"/>
          <p:cNvSpPr txBox="1">
            <a:spLocks noChangeArrowheads="1"/>
          </p:cNvSpPr>
          <p:nvPr/>
        </p:nvSpPr>
        <p:spPr bwMode="auto">
          <a:xfrm>
            <a:off x="4347592" y="5661248"/>
            <a:ext cx="1223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400">
                <a:solidFill>
                  <a:srgbClr val="FF0000"/>
                </a:solidFill>
              </a:rPr>
              <a:t>蚜虫</a:t>
            </a:r>
          </a:p>
        </p:txBody>
      </p:sp>
    </p:spTree>
  </p:cSld>
  <p:clrMapOvr>
    <a:masterClrMapping/>
  </p:clrMapOvr>
  <p:transition spd="slow">
    <p:blind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accent2"/>
                </a:solidFill>
                <a:latin typeface="+mn-ea"/>
              </a:rPr>
              <a:t>农作物病虫害</a:t>
            </a:r>
            <a:endParaRPr lang="en-US" altLang="zh-CN" sz="3600" b="1">
              <a:solidFill>
                <a:schemeClr val="accent2"/>
              </a:solidFill>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39940"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F234A7E9-C4A8-4FB1-867C-B61819BBA9CE}" type="slidenum">
              <a:rPr kumimoji="0" lang="zh-CN" altLang="en-US" sz="1400"/>
              <a:pPr>
                <a:spcBef>
                  <a:spcPct val="50000"/>
                </a:spcBef>
                <a:buClrTx/>
                <a:buSzTx/>
                <a:buFontTx/>
                <a:buNone/>
              </a:pPr>
              <a:t>28</a:t>
            </a:fld>
            <a:endParaRPr kumimoji="0" lang="zh-CN" altLang="en-US" sz="1400"/>
          </a:p>
        </p:txBody>
      </p:sp>
      <p:pic>
        <p:nvPicPr>
          <p:cNvPr id="39941" name="图片 2"/>
          <p:cNvPicPr>
            <a:picLocks noChangeAspect="1"/>
          </p:cNvPicPr>
          <p:nvPr/>
        </p:nvPicPr>
        <p:blipFill>
          <a:blip r:embed="rId3">
            <a:extLst>
              <a:ext uri="{28A0092B-C50C-407E-A947-70E740481C1C}">
                <a14:useLocalDpi xmlns:a14="http://schemas.microsoft.com/office/drawing/2010/main" val="0"/>
              </a:ext>
            </a:extLst>
          </a:blip>
          <a:srcRect l="10625" r="9750"/>
          <a:stretch>
            <a:fillRect/>
          </a:stretch>
        </p:blipFill>
        <p:spPr bwMode="auto">
          <a:xfrm>
            <a:off x="827088" y="1520825"/>
            <a:ext cx="7129462" cy="53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文本框 5"/>
          <p:cNvSpPr txBox="1">
            <a:spLocks noChangeArrowheads="1"/>
          </p:cNvSpPr>
          <p:nvPr/>
        </p:nvSpPr>
        <p:spPr bwMode="auto">
          <a:xfrm>
            <a:off x="5940425" y="4652967"/>
            <a:ext cx="3130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1600" b="0">
                <a:solidFill>
                  <a:schemeClr val="bg2"/>
                </a:solidFill>
              </a:rPr>
              <a:t>NDVI=(NIR-R)/(NIR+R)</a:t>
            </a:r>
            <a:endParaRPr lang="zh-CN" altLang="en-US" sz="1600" b="0">
              <a:solidFill>
                <a:schemeClr val="bg2"/>
              </a:solidFill>
            </a:endParaRPr>
          </a:p>
        </p:txBody>
      </p:sp>
      <p:sp>
        <p:nvSpPr>
          <p:cNvPr id="7" name="文本框 6"/>
          <p:cNvSpPr txBox="1">
            <a:spLocks noRot="1" noChangeAspect="1" noMove="1" noResize="1" noEditPoints="1" noAdjustHandles="1" noChangeArrowheads="1" noChangeShapeType="1" noTextEdit="1"/>
          </p:cNvSpPr>
          <p:nvPr/>
        </p:nvSpPr>
        <p:spPr>
          <a:xfrm>
            <a:off x="5508108" y="4991690"/>
            <a:ext cx="3130413" cy="819840"/>
          </a:xfrm>
          <a:prstGeom prst="rect">
            <a:avLst/>
          </a:prstGeom>
          <a:blipFill>
            <a:blip r:embed="rId4"/>
            <a:stretch>
              <a:fillRect/>
            </a:stretch>
          </a:blipFill>
        </p:spPr>
        <p:txBody>
          <a:bodyPr/>
          <a:lstStyle/>
          <a:p>
            <a:pPr>
              <a:defRPr/>
            </a:pPr>
            <a:r>
              <a:rPr lang="zh-CN" altLang="en-US">
                <a:noFill/>
              </a:rPr>
              <a:t> </a:t>
            </a:r>
          </a:p>
        </p:txBody>
      </p:sp>
    </p:spTree>
  </p:cSld>
  <p:clrMapOvr>
    <a:masterClrMapping/>
  </p:clrMapOvr>
  <p:transition spd="slow">
    <p:blind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accent2"/>
                </a:solidFill>
                <a:latin typeface="+mn-ea"/>
              </a:rPr>
              <a:t>农作物病虫害</a:t>
            </a:r>
            <a:endParaRPr lang="en-US" altLang="zh-CN" sz="3600" b="1">
              <a:solidFill>
                <a:schemeClr val="accent2"/>
              </a:solidFill>
              <a:latin typeface="+mn-ea"/>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40964"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38D5D77E-8843-4BE9-AA15-A5FD1536F2CA}" type="slidenum">
              <a:rPr kumimoji="0" lang="zh-CN" altLang="en-US" sz="1400"/>
              <a:pPr>
                <a:spcBef>
                  <a:spcPct val="50000"/>
                </a:spcBef>
                <a:buClrTx/>
                <a:buSzTx/>
                <a:buFontTx/>
                <a:buNone/>
              </a:pPr>
              <a:t>29</a:t>
            </a:fld>
            <a:endParaRPr kumimoji="0" lang="zh-CN" altLang="en-US" sz="1400"/>
          </a:p>
        </p:txBody>
      </p:sp>
      <p:pic>
        <p:nvPicPr>
          <p:cNvPr id="40965" name="图片 2"/>
          <p:cNvPicPr>
            <a:picLocks noChangeAspect="1"/>
          </p:cNvPicPr>
          <p:nvPr/>
        </p:nvPicPr>
        <p:blipFill>
          <a:blip r:embed="rId3">
            <a:extLst>
              <a:ext uri="{28A0092B-C50C-407E-A947-70E740481C1C}">
                <a14:useLocalDpi xmlns:a14="http://schemas.microsoft.com/office/drawing/2010/main" val="0"/>
              </a:ext>
            </a:extLst>
          </a:blip>
          <a:srcRect t="691"/>
          <a:stretch>
            <a:fillRect/>
          </a:stretch>
        </p:blipFill>
        <p:spPr bwMode="auto">
          <a:xfrm>
            <a:off x="34929" y="1651004"/>
            <a:ext cx="9077325"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文本框 1"/>
          <p:cNvSpPr txBox="1">
            <a:spLocks noChangeArrowheads="1"/>
          </p:cNvSpPr>
          <p:nvPr/>
        </p:nvSpPr>
        <p:spPr bwMode="auto">
          <a:xfrm>
            <a:off x="52388" y="2205038"/>
            <a:ext cx="12239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chemeClr val="bg1"/>
                </a:solidFill>
              </a:rPr>
              <a:t>可见光和近红外光</a:t>
            </a:r>
          </a:p>
        </p:txBody>
      </p:sp>
      <p:sp>
        <p:nvSpPr>
          <p:cNvPr id="40967" name="文本框 1"/>
          <p:cNvSpPr txBox="1">
            <a:spLocks noChangeArrowheads="1"/>
          </p:cNvSpPr>
          <p:nvPr/>
        </p:nvSpPr>
        <p:spPr bwMode="auto">
          <a:xfrm>
            <a:off x="107954" y="3500438"/>
            <a:ext cx="12239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chemeClr val="bg1"/>
                </a:solidFill>
              </a:rPr>
              <a:t>荧光和热感系统</a:t>
            </a:r>
          </a:p>
        </p:txBody>
      </p:sp>
      <p:sp>
        <p:nvSpPr>
          <p:cNvPr id="40968" name="文本框 1"/>
          <p:cNvSpPr txBox="1">
            <a:spLocks noChangeArrowheads="1"/>
          </p:cNvSpPr>
          <p:nvPr/>
        </p:nvSpPr>
        <p:spPr bwMode="auto">
          <a:xfrm>
            <a:off x="107954" y="4664079"/>
            <a:ext cx="12239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chemeClr val="bg1"/>
                </a:solidFill>
              </a:rPr>
              <a:t>合成孔径雷达</a:t>
            </a:r>
          </a:p>
        </p:txBody>
      </p:sp>
      <p:sp>
        <p:nvSpPr>
          <p:cNvPr id="40969" name="文本框 1"/>
          <p:cNvSpPr txBox="1">
            <a:spLocks noChangeArrowheads="1"/>
          </p:cNvSpPr>
          <p:nvPr/>
        </p:nvSpPr>
        <p:spPr bwMode="auto">
          <a:xfrm>
            <a:off x="1304925" y="2460625"/>
            <a:ext cx="2114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FF0000"/>
                </a:solidFill>
              </a:rPr>
              <a:t>分析由于病虫和疾病造成的植物体损坏</a:t>
            </a:r>
          </a:p>
        </p:txBody>
      </p:sp>
      <p:sp>
        <p:nvSpPr>
          <p:cNvPr id="40970" name="文本框 1"/>
          <p:cNvSpPr txBox="1">
            <a:spLocks noChangeArrowheads="1"/>
          </p:cNvSpPr>
          <p:nvPr/>
        </p:nvSpPr>
        <p:spPr bwMode="auto">
          <a:xfrm>
            <a:off x="1292229" y="3470279"/>
            <a:ext cx="21129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FF0000"/>
                </a:solidFill>
              </a:rPr>
              <a:t>研究疾病发生的生理变化</a:t>
            </a:r>
          </a:p>
        </p:txBody>
      </p:sp>
      <p:sp>
        <p:nvSpPr>
          <p:cNvPr id="40971" name="文本框 1"/>
          <p:cNvSpPr txBox="1">
            <a:spLocks noChangeArrowheads="1"/>
          </p:cNvSpPr>
          <p:nvPr/>
        </p:nvSpPr>
        <p:spPr bwMode="auto">
          <a:xfrm>
            <a:off x="1363663" y="4767263"/>
            <a:ext cx="211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FF0000"/>
                </a:solidFill>
              </a:rPr>
              <a:t>研究结构和形态变化</a:t>
            </a:r>
          </a:p>
        </p:txBody>
      </p:sp>
      <p:sp>
        <p:nvSpPr>
          <p:cNvPr id="40972" name="文本框 1"/>
          <p:cNvSpPr txBox="1">
            <a:spLocks noChangeArrowheads="1"/>
          </p:cNvSpPr>
          <p:nvPr/>
        </p:nvSpPr>
        <p:spPr bwMode="auto">
          <a:xfrm>
            <a:off x="5508629" y="2460629"/>
            <a:ext cx="12239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00B050"/>
                </a:solidFill>
              </a:rPr>
              <a:t>技术成熟</a:t>
            </a:r>
          </a:p>
        </p:txBody>
      </p:sp>
      <p:sp>
        <p:nvSpPr>
          <p:cNvPr id="40973" name="文本框 1"/>
          <p:cNvSpPr txBox="1">
            <a:spLocks noChangeArrowheads="1"/>
          </p:cNvSpPr>
          <p:nvPr/>
        </p:nvSpPr>
        <p:spPr bwMode="auto">
          <a:xfrm>
            <a:off x="5537204" y="3629029"/>
            <a:ext cx="12239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00B050"/>
                </a:solidFill>
              </a:rPr>
              <a:t>技术较为成熟中等</a:t>
            </a:r>
          </a:p>
        </p:txBody>
      </p:sp>
      <p:sp>
        <p:nvSpPr>
          <p:cNvPr id="40974" name="文本框 1"/>
          <p:cNvSpPr txBox="1">
            <a:spLocks noChangeArrowheads="1"/>
          </p:cNvSpPr>
          <p:nvPr/>
        </p:nvSpPr>
        <p:spPr bwMode="auto">
          <a:xfrm>
            <a:off x="5537204" y="4551363"/>
            <a:ext cx="12239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1000">
                <a:solidFill>
                  <a:srgbClr val="00B050"/>
                </a:solidFill>
              </a:rPr>
              <a:t>技术 成熟度低</a:t>
            </a:r>
          </a:p>
        </p:txBody>
      </p:sp>
    </p:spTree>
  </p:cSld>
  <p:clrMapOvr>
    <a:masterClrMapping/>
  </p:clrMapOvr>
  <p:transition spd="slow">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descr="D:\photo\风景\48247.jpg"/>
          <p:cNvSpPr>
            <a:spLocks noChangeArrowheads="1"/>
          </p:cNvSpPr>
          <p:nvPr/>
        </p:nvSpPr>
        <p:spPr bwMode="auto">
          <a:xfrm>
            <a:off x="0" y="233690"/>
            <a:ext cx="9144000" cy="523220"/>
          </a:xfrm>
          <a:prstGeom prst="rect">
            <a:avLst/>
          </a:prstGeom>
          <a:blipFill dpi="0" rotWithShape="0">
            <a:blip r:embed="rId3"/>
            <a:srcRect/>
            <a:stretch>
              <a:fillRect/>
            </a:stretch>
          </a:blipFill>
          <a:ln w="12700" cap="sq">
            <a:solidFill>
              <a:srgbClr val="C0C0C0"/>
            </a:solidFill>
            <a:miter lim="800000"/>
            <a:headEnd/>
            <a:tailEnd/>
          </a:ln>
          <a:effectLst/>
        </p:spPr>
        <p:txBody>
          <a:bodyPr anchor="ctr">
            <a:spAutoFit/>
          </a:bodyPr>
          <a:lstStyle/>
          <a:p>
            <a:pPr eaLnBrk="1" hangingPunct="1">
              <a:spcBef>
                <a:spcPct val="20000"/>
              </a:spcBef>
              <a:buClr>
                <a:schemeClr val="tx2"/>
              </a:buClr>
              <a:buSzPct val="75000"/>
              <a:buFont typeface="Wingdings" panose="05000000000000000000" pitchFamily="2" charset="2"/>
              <a:buChar char="n"/>
              <a:defRPr/>
            </a:pPr>
            <a:endParaRPr lang="zh-CN" altLang="en-US">
              <a:effectLst>
                <a:outerShdw blurRad="38100" dist="38100" dir="2700000" algn="tl">
                  <a:srgbClr val="000000">
                    <a:alpha val="43137"/>
                  </a:srgbClr>
                </a:outerShdw>
              </a:effectLst>
            </a:endParaRPr>
          </a:p>
        </p:txBody>
      </p:sp>
      <p:sp>
        <p:nvSpPr>
          <p:cNvPr id="448515" name="Rectangle 3"/>
          <p:cNvSpPr>
            <a:spLocks noGrp="1" noChangeArrowheads="1"/>
          </p:cNvSpPr>
          <p:nvPr>
            <p:ph type="ctrTitle"/>
          </p:nvPr>
        </p:nvSpPr>
        <p:spPr>
          <a:xfrm>
            <a:off x="485775" y="677495"/>
            <a:ext cx="7848600" cy="838200"/>
          </a:xfrm>
        </p:spPr>
        <p:txBody>
          <a:bodyPr/>
          <a:lstStyle/>
          <a:p>
            <a:pPr eaLnBrk="1" hangingPunct="1">
              <a:buClr>
                <a:srgbClr val="FF00FF"/>
              </a:buClr>
              <a:defRPr/>
            </a:pPr>
            <a:r>
              <a:rPr lang="zh-CN" altLang="en-US" sz="5400">
                <a:ea typeface="隶书" panose="02010509060101010101" pitchFamily="49" charset="-122"/>
              </a:rPr>
              <a:t>课程概况</a:t>
            </a:r>
          </a:p>
        </p:txBody>
      </p:sp>
      <p:sp>
        <p:nvSpPr>
          <p:cNvPr id="7172"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F2708846-E31D-4871-B617-F9D68E82A464}" type="slidenum">
              <a:rPr kumimoji="0" lang="zh-CN" altLang="en-US" sz="1400">
                <a:solidFill>
                  <a:srgbClr val="FFFFFF"/>
                </a:solidFill>
              </a:rPr>
              <a:pPr>
                <a:spcBef>
                  <a:spcPct val="50000"/>
                </a:spcBef>
                <a:buClrTx/>
                <a:buSzTx/>
                <a:buFontTx/>
                <a:buNone/>
              </a:pPr>
              <a:t>3</a:t>
            </a:fld>
            <a:endParaRPr kumimoji="0" lang="zh-CN" altLang="en-US" sz="1400">
              <a:solidFill>
                <a:srgbClr val="FFFFFF"/>
              </a:solidFill>
            </a:endParaRPr>
          </a:p>
        </p:txBody>
      </p:sp>
      <p:sp>
        <p:nvSpPr>
          <p:cNvPr id="4" name="副标题 3"/>
          <p:cNvSpPr>
            <a:spLocks noGrp="1"/>
          </p:cNvSpPr>
          <p:nvPr>
            <p:ph type="subTitle" sz="quarter" idx="1"/>
          </p:nvPr>
        </p:nvSpPr>
        <p:spPr/>
        <p:txBody>
          <a:bodyPr/>
          <a:lstStyle/>
          <a:p>
            <a:pPr>
              <a:defRPr/>
            </a:pPr>
            <a:endParaRPr lang="zh-CN" altLang="en-US"/>
          </a:p>
        </p:txBody>
      </p:sp>
      <p:sp>
        <p:nvSpPr>
          <p:cNvPr id="7174" name="AutoShape 7" descr="Content precedes Design - Maxcode IT Solutions"/>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graphicFrame>
        <p:nvGraphicFramePr>
          <p:cNvPr id="3" name="图示 2"/>
          <p:cNvGraphicFramePr/>
          <p:nvPr>
            <p:extLst>
              <p:ext uri="{D42A27DB-BD31-4B8C-83A1-F6EECF244321}">
                <p14:modId xmlns:p14="http://schemas.microsoft.com/office/powerpoint/2010/main" val="3685184917"/>
              </p:ext>
            </p:extLst>
          </p:nvPr>
        </p:nvGraphicFramePr>
        <p:xfrm>
          <a:off x="1835696" y="1601208"/>
          <a:ext cx="5760640" cy="4865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2" tx1="lt1" bg2="dk1" tx2="lt2" accent1="accent1" accent2="accent2" accent3="accent3" accent4="accent4" accent5="accent5" accent6="accent6" hlink="hlink" folHlink="folHlink"/>
  </p:clrMapOvr>
  <p:transition spd="slow">
    <p:blind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accent2"/>
                </a:solidFill>
                <a:effectLst>
                  <a:outerShdw blurRad="38100" dist="38100" dir="2700000" algn="tl">
                    <a:srgbClr val="FFFFFF"/>
                  </a:outerShdw>
                </a:effectLst>
                <a:latin typeface="+mn-ea"/>
              </a:rPr>
              <a:t>土壤流失调查</a:t>
            </a: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4198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3F7FE651-F502-4016-A8AA-906848391550}" type="slidenum">
              <a:rPr kumimoji="0" lang="zh-CN" altLang="en-US" sz="1400"/>
              <a:pPr>
                <a:spcBef>
                  <a:spcPct val="50000"/>
                </a:spcBef>
                <a:buClrTx/>
                <a:buSzTx/>
                <a:buFontTx/>
                <a:buNone/>
              </a:pPr>
              <a:t>30</a:t>
            </a:fld>
            <a:endParaRPr kumimoji="0" lang="zh-CN" altLang="en-US" sz="1400"/>
          </a:p>
        </p:txBody>
      </p:sp>
      <p:pic>
        <p:nvPicPr>
          <p:cNvPr id="4198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5537993"/>
            <a:ext cx="51244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325" y="1788492"/>
            <a:ext cx="622935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00FF"/>
              </a:buClr>
              <a:buSzTx/>
              <a:buFont typeface="Wingdings" panose="05000000000000000000" pitchFamily="2" charset="2"/>
              <a:buBlip>
                <a:blip r:embed="rId2"/>
              </a:buBlip>
              <a:defRPr/>
            </a:pPr>
            <a:r>
              <a:rPr lang="zh-CN" altLang="en-US" sz="3600" b="1">
                <a:solidFill>
                  <a:schemeClr val="accent2"/>
                </a:solidFill>
                <a:effectLst>
                  <a:outerShdw blurRad="38100" dist="38100" dir="2700000" algn="tl">
                    <a:srgbClr val="FFFFFF"/>
                  </a:outerShdw>
                </a:effectLst>
                <a:latin typeface="+mn-ea"/>
              </a:rPr>
              <a:t>土壤流失调查</a:t>
            </a: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3925"/>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a:solidFill>
                  <a:srgbClr val="78F931"/>
                </a:solidFill>
                <a:ea typeface="华文新魏" panose="02010800040101010101" pitchFamily="2" charset="-122"/>
              </a:rPr>
              <a:t>遥感应用案例</a:t>
            </a:r>
            <a:r>
              <a:rPr lang="en-US" altLang="zh-CN">
                <a:solidFill>
                  <a:srgbClr val="78F931"/>
                </a:solidFill>
                <a:ea typeface="华文新魏" panose="02010800040101010101" pitchFamily="2" charset="-122"/>
              </a:rPr>
              <a:t>——</a:t>
            </a:r>
            <a:r>
              <a:rPr lang="zh-CN" altLang="en-US">
                <a:solidFill>
                  <a:srgbClr val="78F931"/>
                </a:solidFill>
                <a:ea typeface="华文新魏" panose="02010800040101010101" pitchFamily="2" charset="-122"/>
              </a:rPr>
              <a:t>植被遥感</a:t>
            </a:r>
          </a:p>
        </p:txBody>
      </p:sp>
      <p:sp>
        <p:nvSpPr>
          <p:cNvPr id="43012"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C357783E-051A-4FBF-A369-0339E3B75D11}" type="slidenum">
              <a:rPr kumimoji="0" lang="zh-CN" altLang="en-US" sz="1400"/>
              <a:pPr>
                <a:spcBef>
                  <a:spcPct val="50000"/>
                </a:spcBef>
                <a:buClrTx/>
                <a:buSzTx/>
                <a:buFontTx/>
                <a:buNone/>
              </a:pPr>
              <a:t>31</a:t>
            </a:fld>
            <a:endParaRPr kumimoji="0" lang="zh-CN" altLang="en-US" sz="1400"/>
          </a:p>
        </p:txBody>
      </p:sp>
      <p:pic>
        <p:nvPicPr>
          <p:cNvPr id="43013"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4" y="2120900"/>
            <a:ext cx="3681413"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150" y="1309688"/>
            <a:ext cx="446405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5287967"/>
            <a:ext cx="33924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图片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3617917"/>
            <a:ext cx="4464050"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5330829"/>
            <a:ext cx="9144000" cy="1431925"/>
          </a:xfrm>
          <a:solidFill>
            <a:schemeClr val="tx1">
              <a:lumMod val="95000"/>
            </a:schemeClr>
          </a:solidFill>
          <a:ln w="12700">
            <a:miter lim="800000"/>
            <a:headEnd/>
            <a:tailEnd/>
          </a:ln>
        </p:spPr>
        <p:txBody>
          <a:bodyPr/>
          <a:lstStyle/>
          <a:p>
            <a:pPr marL="0" indent="0" eaLnBrk="1" hangingPunct="1">
              <a:lnSpc>
                <a:spcPct val="150000"/>
              </a:lnSpc>
              <a:buClr>
                <a:srgbClr val="FF00FF"/>
              </a:buClr>
              <a:buSzTx/>
              <a:buNone/>
              <a:defRPr/>
            </a:pPr>
            <a:r>
              <a:rPr lang="en-US" altLang="zh-CN" sz="2800" b="1">
                <a:solidFill>
                  <a:schemeClr val="bg2"/>
                </a:solidFill>
                <a:effectLst>
                  <a:outerShdw blurRad="38100" dist="38100" dir="2700000" algn="tl">
                    <a:srgbClr val="FFFFFF"/>
                  </a:outerShdw>
                </a:effectLst>
                <a:latin typeface="+mn-ea"/>
              </a:rPr>
              <a:t>   </a:t>
            </a:r>
            <a:r>
              <a:rPr lang="zh-CN" altLang="en-US" sz="2400" b="1">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遥感技术系统</a:t>
            </a:r>
            <a:r>
              <a:rPr lang="zh-CN" altLang="en-US" sz="24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是一个从地面到空中，乃至太空空间，包括从信息收集、存储、处理、判读分析到应用完整的技术体系。</a:t>
            </a:r>
            <a:endParaRPr lang="en-US" altLang="zh-CN" sz="2800">
              <a:solidFill>
                <a:schemeClr val="bg2"/>
              </a:solidFill>
              <a:latin typeface="楷体" panose="02010609060101010101" pitchFamily="49" charset="-122"/>
              <a:ea typeface="楷体" panose="02010609060101010101"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§2 遥感技术系统</a:t>
            </a:r>
          </a:p>
        </p:txBody>
      </p:sp>
      <p:sp>
        <p:nvSpPr>
          <p:cNvPr id="2" name="文本框 1"/>
          <p:cNvSpPr txBox="1"/>
          <p:nvPr/>
        </p:nvSpPr>
        <p:spPr>
          <a:xfrm>
            <a:off x="119062" y="1152525"/>
            <a:ext cx="6685185" cy="1200329"/>
          </a:xfrm>
          <a:prstGeom prst="rect">
            <a:avLst/>
          </a:prstGeom>
          <a:noFill/>
        </p:spPr>
        <p:txBody>
          <a:bodyPr wrap="square">
            <a:spAutoFit/>
          </a:bodyPr>
          <a:lstStyle/>
          <a:p>
            <a:pPr eaLnBrk="1" hangingPunct="1">
              <a:lnSpc>
                <a:spcPct val="150000"/>
              </a:lnSpc>
              <a:buClr>
                <a:srgbClr val="FF00FF"/>
              </a:buClr>
              <a:buSzPct val="80000"/>
              <a:defRPr/>
            </a:pPr>
            <a:r>
              <a:rPr lang="zh-CN" altLang="en-US" sz="2400">
                <a:solidFill>
                  <a:srgbClr val="FF0000"/>
                </a:solidFill>
                <a:effectLst>
                  <a:outerShdw blurRad="38100" dist="38100" dir="2700000" algn="tl">
                    <a:srgbClr val="FFFFFF"/>
                  </a:outerShdw>
                </a:effectLst>
                <a:latin typeface="楷体" panose="02010609060101010101" pitchFamily="49" charset="-122"/>
                <a:ea typeface="楷体" panose="02010609060101010101" pitchFamily="49" charset="-122"/>
              </a:rPr>
              <a:t>遥感过程</a:t>
            </a:r>
            <a:r>
              <a:rPr lang="zh-CN" altLang="en-US" sz="2400">
                <a:solidFill>
                  <a:schemeClr val="bg1"/>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zh-CN" altLang="en-US" sz="2400" b="0" u="sng">
                <a:solidFill>
                  <a:schemeClr val="bg1"/>
                </a:solidFill>
                <a:effectLst>
                  <a:outerShdw blurRad="38100" dist="38100" dir="2700000" algn="tl">
                    <a:srgbClr val="FFFFFF"/>
                  </a:outerShdw>
                </a:effectLst>
                <a:latin typeface="楷体" panose="02010609060101010101" pitchFamily="49" charset="-122"/>
                <a:ea typeface="楷体" panose="02010609060101010101" pitchFamily="49" charset="-122"/>
              </a:rPr>
              <a:t>指遥感信息的获取、传输、处理及其信息提取和分析应用的过程</a:t>
            </a:r>
            <a:r>
              <a:rPr lang="zh-CN" altLang="en-US" sz="2400" b="0">
                <a:solidFill>
                  <a:schemeClr val="bg1"/>
                </a:solidFill>
                <a:effectLst>
                  <a:outerShdw blurRad="38100" dist="38100" dir="2700000" algn="tl">
                    <a:srgbClr val="FFFFFF"/>
                  </a:outerShdw>
                </a:effectLst>
                <a:latin typeface="楷体" panose="02010609060101010101" pitchFamily="49" charset="-122"/>
                <a:ea typeface="楷体" panose="02010609060101010101" pitchFamily="49" charset="-122"/>
              </a:rPr>
              <a:t>。</a:t>
            </a:r>
            <a:endParaRPr lang="en-US" altLang="zh-CN" sz="2400" b="0">
              <a:solidFill>
                <a:schemeClr val="bg1"/>
              </a:solidFill>
              <a:effectLst>
                <a:outerShdw blurRad="38100" dist="38100" dir="2700000" algn="tl">
                  <a:srgbClr val="FFFFFF"/>
                </a:outerShdw>
              </a:effectLst>
              <a:latin typeface="楷体" panose="02010609060101010101" pitchFamily="49" charset="-122"/>
              <a:ea typeface="楷体" panose="02010609060101010101" pitchFamily="49" charset="-122"/>
            </a:endParaRPr>
          </a:p>
        </p:txBody>
      </p:sp>
      <p:pic>
        <p:nvPicPr>
          <p:cNvPr id="44037" name="图片 2"/>
          <p:cNvPicPr>
            <a:picLocks noChangeAspect="1"/>
          </p:cNvPicPr>
          <p:nvPr/>
        </p:nvPicPr>
        <p:blipFill>
          <a:blip r:embed="rId3">
            <a:extLst>
              <a:ext uri="{28A0092B-C50C-407E-A947-70E740481C1C}">
                <a14:useLocalDpi xmlns:a14="http://schemas.microsoft.com/office/drawing/2010/main" val="0"/>
              </a:ext>
            </a:extLst>
          </a:blip>
          <a:srcRect r="2736" b="15958"/>
          <a:stretch>
            <a:fillRect/>
          </a:stretch>
        </p:blipFill>
        <p:spPr bwMode="auto">
          <a:xfrm>
            <a:off x="684213" y="2590800"/>
            <a:ext cx="5573712"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7898282E-5E6F-4E07-97BD-3F873ECD4F3F}" type="slidenum">
              <a:rPr kumimoji="0" lang="zh-CN" altLang="en-US" sz="1400"/>
              <a:pPr>
                <a:spcBef>
                  <a:spcPct val="50000"/>
                </a:spcBef>
                <a:buClrTx/>
                <a:buSzTx/>
                <a:buFontTx/>
                <a:buNone/>
              </a:pPr>
              <a:t>32</a:t>
            </a:fld>
            <a:endParaRPr kumimoji="0" lang="zh-CN" altLang="en-US" sz="1400"/>
          </a:p>
        </p:txBody>
      </p:sp>
      <p:pic>
        <p:nvPicPr>
          <p:cNvPr id="44039"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60963" y="1746254"/>
            <a:ext cx="3833812" cy="2373313"/>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blind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1074742"/>
            <a:ext cx="9144000" cy="3290887"/>
          </a:xfrm>
          <a:solidFill>
            <a:schemeClr val="tx1">
              <a:lumMod val="95000"/>
            </a:schemeClr>
          </a:solidFill>
          <a:ln w="12700">
            <a:miter lim="800000"/>
            <a:headEnd/>
            <a:tailEnd/>
          </a:ln>
        </p:spPr>
        <p:txBody>
          <a:bodyPr/>
          <a:lstStyle/>
          <a:p>
            <a:pPr marL="0" indent="0" eaLnBrk="1" hangingPunct="1">
              <a:lnSpc>
                <a:spcPct val="150000"/>
              </a:lnSpc>
              <a:buClr>
                <a:srgbClr val="FF00FF"/>
              </a:buClr>
              <a:buSzTx/>
              <a:buNone/>
              <a:defRPr/>
            </a:pPr>
            <a:r>
              <a:rPr lang="zh-CN" altLang="en-US" sz="2800" b="1">
                <a:solidFill>
                  <a:srgbClr val="0070C0"/>
                </a:solidFill>
                <a:effectLst>
                  <a:outerShdw blurRad="38100" dist="38100" dir="2700000" algn="tl">
                    <a:srgbClr val="FFFFFF"/>
                  </a:outerShdw>
                </a:effectLst>
                <a:latin typeface="+mn-ea"/>
              </a:rPr>
              <a:t>一、传感器及遥感平台</a:t>
            </a:r>
            <a:endParaRPr lang="en-US" altLang="zh-CN" sz="2800" b="1">
              <a:solidFill>
                <a:srgbClr val="0070C0"/>
              </a:solidFill>
              <a:effectLst>
                <a:outerShdw blurRad="38100" dist="38100" dir="2700000" algn="tl">
                  <a:srgbClr val="FFFFFF"/>
                </a:outerShdw>
              </a:effectLst>
              <a:latin typeface="+mn-ea"/>
            </a:endParaRPr>
          </a:p>
          <a:p>
            <a:pPr marL="0" indent="0" eaLnBrk="1" hangingPunct="1">
              <a:lnSpc>
                <a:spcPct val="150000"/>
              </a:lnSpc>
              <a:buClr>
                <a:srgbClr val="FF00FF"/>
              </a:buClr>
              <a:buSzTx/>
              <a:buNone/>
              <a:defRPr/>
            </a:pPr>
            <a:r>
              <a:rPr lang="zh-CN" altLang="en-US" sz="2400">
                <a:solidFill>
                  <a:srgbClr val="FF0000"/>
                </a:solidFill>
                <a:effectLst>
                  <a:outerShdw blurRad="38100" dist="38100" dir="2700000" algn="tl">
                    <a:srgbClr val="FFFFFF"/>
                  </a:outerShdw>
                </a:effectLst>
                <a:latin typeface="+mn-ea"/>
              </a:rPr>
              <a:t>（</a:t>
            </a:r>
            <a:r>
              <a:rPr lang="en-US" altLang="zh-CN" sz="2400">
                <a:solidFill>
                  <a:srgbClr val="FF0000"/>
                </a:solidFill>
                <a:effectLst>
                  <a:outerShdw blurRad="38100" dist="38100" dir="2700000" algn="tl">
                    <a:srgbClr val="FFFFFF"/>
                  </a:outerShdw>
                </a:effectLst>
                <a:latin typeface="+mn-ea"/>
              </a:rPr>
              <a:t>1</a:t>
            </a:r>
            <a:r>
              <a:rPr lang="zh-CN" altLang="en-US" sz="2400">
                <a:solidFill>
                  <a:srgbClr val="FF0000"/>
                </a:solidFill>
                <a:effectLst>
                  <a:outerShdw blurRad="38100" dist="38100" dir="2700000" algn="tl">
                    <a:srgbClr val="FFFFFF"/>
                  </a:outerShdw>
                </a:effectLst>
                <a:latin typeface="+mn-ea"/>
              </a:rPr>
              <a:t>）传感器</a:t>
            </a:r>
            <a:r>
              <a:rPr lang="zh-CN" altLang="en-US" sz="2400">
                <a:solidFill>
                  <a:schemeClr val="bg2"/>
                </a:solidFill>
                <a:effectLst>
                  <a:outerShdw blurRad="38100" dist="38100" dir="2700000" algn="tl">
                    <a:srgbClr val="FFFFFF"/>
                  </a:outerShdw>
                </a:effectLst>
                <a:latin typeface="+mn-ea"/>
              </a:rPr>
              <a:t>（</a:t>
            </a:r>
            <a:r>
              <a:rPr lang="en-US" altLang="zh-CN" sz="2400">
                <a:solidFill>
                  <a:schemeClr val="bg2"/>
                </a:solidFill>
                <a:effectLst>
                  <a:outerShdw blurRad="38100" dist="38100" dir="2700000" algn="tl">
                    <a:srgbClr val="FFFFFF"/>
                  </a:outerShdw>
                </a:effectLst>
                <a:latin typeface="+mn-ea"/>
              </a:rPr>
              <a:t>remote sensor</a:t>
            </a:r>
            <a:r>
              <a:rPr lang="zh-CN" altLang="en-US" sz="2400">
                <a:solidFill>
                  <a:schemeClr val="bg2"/>
                </a:solidFill>
                <a:effectLst>
                  <a:outerShdw blurRad="38100" dist="38100" dir="2700000" algn="tl">
                    <a:srgbClr val="FFFFFF"/>
                  </a:outerShdw>
                </a:effectLst>
                <a:latin typeface="+mn-ea"/>
              </a:rPr>
              <a:t>）：</a:t>
            </a:r>
            <a:r>
              <a:rPr lang="zh-CN" altLang="en-US" sz="2400" u="sng">
                <a:solidFill>
                  <a:schemeClr val="bg2"/>
                </a:solidFill>
                <a:effectLst>
                  <a:outerShdw blurRad="38100" dist="38100" dir="2700000" algn="tl">
                    <a:srgbClr val="FFFFFF"/>
                  </a:outerShdw>
                </a:effectLst>
                <a:latin typeface="+mn-ea"/>
              </a:rPr>
              <a:t>接收从目标反射或者辐射来的电磁波的装置</a:t>
            </a:r>
            <a:r>
              <a:rPr lang="zh-CN" altLang="en-US" sz="2400">
                <a:solidFill>
                  <a:schemeClr val="bg2"/>
                </a:solidFill>
                <a:effectLst>
                  <a:outerShdw blurRad="38100" dist="38100" dir="2700000" algn="tl">
                    <a:srgbClr val="FFFFFF"/>
                  </a:outerShdw>
                </a:effectLst>
                <a:latin typeface="+mn-ea"/>
              </a:rPr>
              <a:t>，如照相机、扫描仪等。</a:t>
            </a:r>
            <a:endParaRPr lang="en-US" altLang="zh-CN" sz="2400">
              <a:solidFill>
                <a:schemeClr val="bg2"/>
              </a:solidFill>
              <a:effectLst>
                <a:outerShdw blurRad="38100" dist="38100" dir="2700000" algn="tl">
                  <a:srgbClr val="FFFFFF"/>
                </a:outerShdw>
              </a:effectLst>
              <a:latin typeface="+mn-ea"/>
            </a:endParaRPr>
          </a:p>
          <a:p>
            <a:pPr marL="0" indent="0" eaLnBrk="1" hangingPunct="1">
              <a:lnSpc>
                <a:spcPct val="150000"/>
              </a:lnSpc>
              <a:buClr>
                <a:srgbClr val="FF00FF"/>
              </a:buClr>
              <a:buSzTx/>
              <a:buNone/>
              <a:defRPr/>
            </a:pPr>
            <a:r>
              <a:rPr lang="en-US" altLang="zh-CN" sz="24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§2 遥感技术系统</a:t>
            </a:r>
          </a:p>
        </p:txBody>
      </p:sp>
      <p:sp>
        <p:nvSpPr>
          <p:cNvPr id="45060"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745E778E-C517-4936-9EE2-77147FF53561}" type="slidenum">
              <a:rPr kumimoji="0" lang="zh-CN" altLang="en-US" sz="1400"/>
              <a:pPr>
                <a:spcBef>
                  <a:spcPct val="50000"/>
                </a:spcBef>
                <a:buClrTx/>
                <a:buSzTx/>
                <a:buFontTx/>
                <a:buNone/>
              </a:pPr>
              <a:t>33</a:t>
            </a:fld>
            <a:endParaRPr kumimoji="0" lang="zh-CN" altLang="en-US" sz="1400"/>
          </a:p>
        </p:txBody>
      </p:sp>
      <p:sp>
        <p:nvSpPr>
          <p:cNvPr id="45061" name="AutoShape 10" descr="天津三维激光扫描仪原理是什么-- 天津数联空间科技有限公司"/>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sp>
        <p:nvSpPr>
          <p:cNvPr id="8" name="Rectangle 2" descr="水滴"/>
          <p:cNvSpPr txBox="1">
            <a:spLocks noChangeArrowheads="1"/>
          </p:cNvSpPr>
          <p:nvPr/>
        </p:nvSpPr>
        <p:spPr bwMode="auto">
          <a:xfrm>
            <a:off x="180979" y="3430588"/>
            <a:ext cx="3700463" cy="2235200"/>
          </a:xfrm>
          <a:prstGeom prst="rect">
            <a:avLst/>
          </a:prstGeom>
          <a:solidFill>
            <a:schemeClr val="tx1">
              <a:lumMod val="95000"/>
            </a:schemeClr>
          </a:solidFill>
          <a:ln w="12700">
            <a:noFill/>
            <a:miter lim="800000"/>
            <a:headEnd/>
            <a:tailEnd/>
          </a:ln>
          <a:effectLst/>
        </p:spPr>
        <p:txBody>
          <a:bodyPr/>
          <a:lstStyle>
            <a:lvl1pPr marL="342900" indent="-342900" algn="l" rtl="0" eaLnBrk="0" fontAlgn="base" hangingPunct="0">
              <a:spcBef>
                <a:spcPct val="20000"/>
              </a:spcBef>
              <a:spcAft>
                <a:spcPct val="0"/>
              </a:spcAft>
              <a:buClr>
                <a:schemeClr val="tx2"/>
              </a:buClr>
              <a:buSzPct val="75000"/>
              <a:buFont typeface="Wingdings" panose="05000000000000000000" pitchFamily="2" charset="2"/>
              <a:buChar char="n"/>
              <a:defRPr kumimoji="1"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kumimoji="1"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kumimoji="1"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buChar char="n"/>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Clr>
                <a:srgbClr val="FF00FF"/>
              </a:buClr>
              <a:buSzTx/>
              <a:buNone/>
              <a:defRPr/>
            </a:pP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目前遥感中使用的传感器大体分为摄像、扫描成像、雷达成像和非图成像四种类型。</a:t>
            </a:r>
            <a:endParaRPr lang="en-US" altLang="zh-CN" sz="3600">
              <a:solidFill>
                <a:schemeClr val="accent2"/>
              </a:solidFill>
              <a:latin typeface="楷体" panose="02010609060101010101" pitchFamily="49" charset="-122"/>
              <a:ea typeface="楷体" panose="02010609060101010101" pitchFamily="49" charset="-122"/>
            </a:endParaRPr>
          </a:p>
          <a:p>
            <a:pPr marL="0" indent="0" eaLnBrk="1" hangingPunct="1">
              <a:buClr>
                <a:srgbClr val="FF00FF"/>
              </a:buClr>
              <a:buSzTx/>
              <a:buNone/>
              <a:defRPr/>
            </a:pPr>
            <a:endParaRPr lang="en-US" altLang="zh-CN" sz="3600">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b="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b="0">
              <a:solidFill>
                <a:schemeClr val="bg2"/>
              </a:solidFill>
              <a:effectLst>
                <a:outerShdw blurRad="38100" dist="38100" dir="2700000" algn="tl">
                  <a:srgbClr val="FFFFFF"/>
                </a:outerShdw>
              </a:effectLst>
              <a:ea typeface="隶书" panose="02010509060101010101" pitchFamily="49" charset="-122"/>
            </a:endParaRPr>
          </a:p>
        </p:txBody>
      </p:sp>
      <p:pic>
        <p:nvPicPr>
          <p:cNvPr id="4506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94142" y="3038479"/>
            <a:ext cx="481647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1074742"/>
            <a:ext cx="9144000" cy="1431925"/>
          </a:xfrm>
          <a:solidFill>
            <a:schemeClr val="tx1">
              <a:lumMod val="95000"/>
            </a:schemeClr>
          </a:solidFill>
          <a:ln w="12700">
            <a:miter lim="800000"/>
            <a:headEnd/>
            <a:tailEnd/>
          </a:ln>
        </p:spPr>
        <p:txBody>
          <a:bodyPr/>
          <a:lstStyle/>
          <a:p>
            <a:pPr marL="0" indent="0" eaLnBrk="1" hangingPunct="1">
              <a:lnSpc>
                <a:spcPct val="150000"/>
              </a:lnSpc>
              <a:buClr>
                <a:srgbClr val="FF00FF"/>
              </a:buClr>
              <a:buSzTx/>
              <a:buNone/>
              <a:defRPr/>
            </a:pPr>
            <a:r>
              <a:rPr lang="zh-CN" altLang="en-US" sz="2800" b="1">
                <a:solidFill>
                  <a:srgbClr val="0070C0"/>
                </a:solidFill>
                <a:effectLst>
                  <a:outerShdw blurRad="38100" dist="38100" dir="2700000" algn="tl">
                    <a:srgbClr val="FFFFFF"/>
                  </a:outerShdw>
                </a:effectLst>
                <a:latin typeface="+mn-ea"/>
              </a:rPr>
              <a:t>一、传感器及遥感平台</a:t>
            </a:r>
            <a:endParaRPr lang="en-US" altLang="zh-CN" sz="2800" b="1">
              <a:solidFill>
                <a:srgbClr val="0070C0"/>
              </a:solidFill>
              <a:effectLst>
                <a:outerShdw blurRad="38100" dist="38100" dir="2700000" algn="tl">
                  <a:srgbClr val="FFFFFF"/>
                </a:outerShdw>
              </a:effectLst>
              <a:latin typeface="+mn-ea"/>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§2 遥感技术系统</a:t>
            </a:r>
          </a:p>
        </p:txBody>
      </p:sp>
      <p:sp>
        <p:nvSpPr>
          <p:cNvPr id="2" name="文本框 1"/>
          <p:cNvSpPr txBox="1"/>
          <p:nvPr/>
        </p:nvSpPr>
        <p:spPr>
          <a:xfrm>
            <a:off x="179388" y="1916113"/>
            <a:ext cx="4716462" cy="3416300"/>
          </a:xfrm>
          <a:prstGeom prst="rect">
            <a:avLst/>
          </a:prstGeom>
          <a:noFill/>
        </p:spPr>
        <p:txBody>
          <a:bodyPr>
            <a:spAutoFit/>
          </a:bodyPr>
          <a:lstStyle/>
          <a:p>
            <a:pPr eaLnBrk="1" hangingPunct="1">
              <a:lnSpc>
                <a:spcPct val="150000"/>
              </a:lnSpc>
              <a:buClr>
                <a:srgbClr val="FF00FF"/>
              </a:buClr>
              <a:buSzPct val="80000"/>
              <a:defRPr/>
            </a:pPr>
            <a:r>
              <a:rPr lang="zh-CN" altLang="en-US" sz="2400">
                <a:solidFill>
                  <a:schemeClr val="bg2"/>
                </a:solidFill>
                <a:effectLst>
                  <a:outerShdw blurRad="38100" dist="38100" dir="2700000" algn="tl">
                    <a:srgbClr val="FFFFFF"/>
                  </a:outerShdw>
                </a:effectLst>
                <a:latin typeface="+mn-ea"/>
                <a:ea typeface="+mn-ea"/>
              </a:rPr>
              <a:t>（</a:t>
            </a:r>
            <a:r>
              <a:rPr lang="en-US" altLang="zh-CN" sz="2400">
                <a:solidFill>
                  <a:schemeClr val="bg2"/>
                </a:solidFill>
                <a:effectLst>
                  <a:outerShdw blurRad="38100" dist="38100" dir="2700000" algn="tl">
                    <a:srgbClr val="FFFFFF"/>
                  </a:outerShdw>
                </a:effectLst>
                <a:latin typeface="+mn-ea"/>
                <a:ea typeface="+mn-ea"/>
              </a:rPr>
              <a:t>1</a:t>
            </a:r>
            <a:r>
              <a:rPr lang="zh-CN" altLang="en-US" sz="2400">
                <a:solidFill>
                  <a:schemeClr val="bg2"/>
                </a:solidFill>
                <a:effectLst>
                  <a:outerShdw blurRad="38100" dist="38100" dir="2700000" algn="tl">
                    <a:srgbClr val="FFFFFF"/>
                  </a:outerShdw>
                </a:effectLst>
                <a:latin typeface="+mn-ea"/>
                <a:ea typeface="+mn-ea"/>
              </a:rPr>
              <a:t>）遥感平台</a:t>
            </a:r>
            <a:r>
              <a:rPr lang="zh-CN" altLang="en-US" sz="2400" b="0">
                <a:solidFill>
                  <a:schemeClr val="bg2"/>
                </a:solidFill>
                <a:effectLst>
                  <a:outerShdw blurRad="38100" dist="38100" dir="2700000" algn="tl">
                    <a:srgbClr val="FFFFFF"/>
                  </a:outerShdw>
                </a:effectLst>
                <a:latin typeface="+mn-ea"/>
                <a:ea typeface="+mn-ea"/>
              </a:rPr>
              <a:t>（</a:t>
            </a:r>
            <a:r>
              <a:rPr lang="en-US" altLang="zh-CN" sz="2400" b="0">
                <a:solidFill>
                  <a:schemeClr val="bg2"/>
                </a:solidFill>
                <a:effectLst>
                  <a:outerShdw blurRad="38100" dist="38100" dir="2700000" algn="tl">
                    <a:srgbClr val="FFFFFF"/>
                  </a:outerShdw>
                </a:effectLst>
                <a:latin typeface="+mn-ea"/>
                <a:ea typeface="+mn-ea"/>
              </a:rPr>
              <a:t>remote plateform</a:t>
            </a:r>
            <a:r>
              <a:rPr lang="zh-CN" altLang="en-US" sz="2400" b="0">
                <a:solidFill>
                  <a:schemeClr val="bg2"/>
                </a:solidFill>
                <a:effectLst>
                  <a:outerShdw blurRad="38100" dist="38100" dir="2700000" algn="tl">
                    <a:srgbClr val="FFFFFF"/>
                  </a:outerShdw>
                </a:effectLst>
                <a:latin typeface="+mn-ea"/>
                <a:ea typeface="+mn-ea"/>
              </a:rPr>
              <a:t>）</a:t>
            </a:r>
            <a:r>
              <a:rPr lang="zh-CN" altLang="en-US" sz="2400">
                <a:solidFill>
                  <a:schemeClr val="bg2"/>
                </a:solidFill>
                <a:effectLst>
                  <a:outerShdw blurRad="38100" dist="38100" dir="2700000" algn="tl">
                    <a:srgbClr val="FFFFFF"/>
                  </a:outerShdw>
                </a:effectLst>
                <a:latin typeface="+mn-ea"/>
                <a:ea typeface="+mn-ea"/>
              </a:rPr>
              <a:t>：</a:t>
            </a:r>
            <a:r>
              <a:rPr lang="zh-CN" altLang="en-US" sz="2400" b="0" u="sng">
                <a:solidFill>
                  <a:schemeClr val="bg2"/>
                </a:solidFill>
                <a:effectLst>
                  <a:outerShdw blurRad="38100" dist="38100" dir="2700000" algn="tl">
                    <a:srgbClr val="FFFFFF"/>
                  </a:outerShdw>
                </a:effectLst>
                <a:latin typeface="+mn-ea"/>
                <a:ea typeface="+mn-ea"/>
              </a:rPr>
              <a:t>搭载传感器的载体</a:t>
            </a:r>
            <a:r>
              <a:rPr lang="zh-CN" altLang="en-US" sz="2400" b="0">
                <a:solidFill>
                  <a:schemeClr val="bg2"/>
                </a:solidFill>
                <a:effectLst>
                  <a:outerShdw blurRad="38100" dist="38100" dir="2700000" algn="tl">
                    <a:srgbClr val="FFFFFF"/>
                  </a:outerShdw>
                </a:effectLst>
                <a:latin typeface="+mn-ea"/>
                <a:ea typeface="+mn-ea"/>
              </a:rPr>
              <a:t>。如扫描三脚架、遥感车、气球、航空飞机、航天飞机和卫星等。</a:t>
            </a:r>
            <a:endParaRPr lang="en-US" altLang="zh-CN" sz="2400" b="0">
              <a:solidFill>
                <a:schemeClr val="bg2"/>
              </a:solidFill>
              <a:effectLst>
                <a:outerShdw blurRad="38100" dist="38100" dir="2700000" algn="tl">
                  <a:srgbClr val="FFFFFF"/>
                </a:outerShdw>
              </a:effectLst>
              <a:latin typeface="+mn-ea"/>
              <a:ea typeface="+mn-ea"/>
            </a:endParaRPr>
          </a:p>
          <a:p>
            <a:pPr eaLnBrk="1" hangingPunct="1">
              <a:lnSpc>
                <a:spcPct val="150000"/>
              </a:lnSpc>
              <a:buClr>
                <a:srgbClr val="FF00FF"/>
              </a:buClr>
              <a:buSzPct val="80000"/>
              <a:defRPr/>
            </a:pPr>
            <a:r>
              <a:rPr lang="zh-CN" altLang="en-US" sz="2400">
                <a:solidFill>
                  <a:schemeClr val="bg2"/>
                </a:solidFill>
                <a:effectLst>
                  <a:outerShdw blurRad="38100" dist="38100" dir="2700000" algn="tl">
                    <a:srgbClr val="FFFFFF"/>
                  </a:outerShdw>
                </a:effectLst>
                <a:latin typeface="+mn-ea"/>
              </a:rPr>
              <a:t>（</a:t>
            </a:r>
            <a:r>
              <a:rPr lang="en-US" altLang="zh-CN" sz="2400">
                <a:solidFill>
                  <a:schemeClr val="bg2"/>
                </a:solidFill>
                <a:effectLst>
                  <a:outerShdw blurRad="38100" dist="38100" dir="2700000" algn="tl">
                    <a:srgbClr val="FFFFFF"/>
                  </a:outerShdw>
                </a:effectLst>
                <a:latin typeface="+mn-ea"/>
              </a:rPr>
              <a:t>2</a:t>
            </a:r>
            <a:r>
              <a:rPr lang="zh-CN" altLang="en-US" sz="2400">
                <a:solidFill>
                  <a:schemeClr val="bg2"/>
                </a:solidFill>
                <a:effectLst>
                  <a:outerShdw blurRad="38100" dist="38100" dir="2700000" algn="tl">
                    <a:srgbClr val="FFFFFF"/>
                  </a:outerShdw>
                </a:effectLst>
                <a:latin typeface="+mn-ea"/>
              </a:rPr>
              <a:t>）依据高度不同，可分为：</a:t>
            </a:r>
            <a:endParaRPr lang="en-US" altLang="zh-CN" sz="2400">
              <a:solidFill>
                <a:schemeClr val="bg2"/>
              </a:solidFill>
              <a:effectLst>
                <a:outerShdw blurRad="38100" dist="38100" dir="2700000" algn="tl">
                  <a:srgbClr val="FFFFFF"/>
                </a:outerShdw>
              </a:effectLst>
              <a:latin typeface="+mn-ea"/>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endParaRPr>
          </a:p>
        </p:txBody>
      </p:sp>
      <p:sp>
        <p:nvSpPr>
          <p:cNvPr id="47109"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078912F-0D47-4F7D-8FCE-EE4B8886DF23}" type="slidenum">
              <a:rPr kumimoji="0" lang="zh-CN" altLang="en-US" sz="1400"/>
              <a:pPr>
                <a:spcBef>
                  <a:spcPct val="50000"/>
                </a:spcBef>
                <a:buClrTx/>
                <a:buSzTx/>
                <a:buFontTx/>
                <a:buNone/>
              </a:pPr>
              <a:t>34</a:t>
            </a:fld>
            <a:endParaRPr kumimoji="0" lang="zh-CN" altLang="en-US" sz="1400"/>
          </a:p>
        </p:txBody>
      </p:sp>
      <p:pic>
        <p:nvPicPr>
          <p:cNvPr id="47110"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1829" y="1811272"/>
            <a:ext cx="4314825"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258888" y="4652967"/>
            <a:ext cx="4718050" cy="1754187"/>
          </a:xfrm>
          <a:prstGeom prst="rect">
            <a:avLst/>
          </a:prstGeom>
          <a:noFill/>
        </p:spPr>
        <p:txBody>
          <a:bodyPr>
            <a:spAutoFit/>
          </a:bodyPr>
          <a:lstStyle/>
          <a:p>
            <a:pPr marL="342900" indent="-342900" eaLnBrk="1" hangingPunct="1">
              <a:lnSpc>
                <a:spcPct val="150000"/>
              </a:lnSpc>
              <a:buClr>
                <a:srgbClr val="FF00FF"/>
              </a:buClr>
              <a:buSzPct val="80000"/>
              <a:buFont typeface="Wingdings" panose="05000000000000000000" pitchFamily="2" charset="2"/>
              <a:buChar char="p"/>
              <a:defRPr/>
            </a:pPr>
            <a:r>
              <a:rPr lang="zh-CN" altLang="en-US" sz="2400" b="0">
                <a:solidFill>
                  <a:schemeClr val="bg2"/>
                </a:solidFill>
                <a:effectLst>
                  <a:outerShdw blurRad="38100" dist="38100" dir="2700000" algn="tl">
                    <a:srgbClr val="FFFFFF"/>
                  </a:outerShdw>
                </a:effectLst>
                <a:latin typeface="+mn-ea"/>
                <a:ea typeface="+mn-ea"/>
              </a:rPr>
              <a:t>近地平台</a:t>
            </a:r>
            <a:endParaRPr lang="en-US" altLang="zh-CN" sz="2400" b="0">
              <a:solidFill>
                <a:schemeClr val="bg2"/>
              </a:solidFill>
              <a:effectLst>
                <a:outerShdw blurRad="38100" dist="38100" dir="2700000" algn="tl">
                  <a:srgbClr val="FFFFFF"/>
                </a:outerShdw>
              </a:effectLst>
              <a:latin typeface="+mn-ea"/>
              <a:ea typeface="+mn-ea"/>
            </a:endParaRPr>
          </a:p>
          <a:p>
            <a:pPr marL="342900" indent="-342900" eaLnBrk="1" hangingPunct="1">
              <a:lnSpc>
                <a:spcPct val="150000"/>
              </a:lnSpc>
              <a:buClr>
                <a:srgbClr val="FF00FF"/>
              </a:buClr>
              <a:buSzPct val="80000"/>
              <a:buFont typeface="Wingdings" panose="05000000000000000000" pitchFamily="2" charset="2"/>
              <a:buChar char="p"/>
              <a:defRPr/>
            </a:pPr>
            <a:r>
              <a:rPr lang="zh-CN" altLang="en-US" sz="2400" b="0">
                <a:solidFill>
                  <a:schemeClr val="bg2"/>
                </a:solidFill>
                <a:effectLst>
                  <a:outerShdw blurRad="38100" dist="38100" dir="2700000" algn="tl">
                    <a:srgbClr val="FFFFFF"/>
                  </a:outerShdw>
                </a:effectLst>
                <a:latin typeface="+mn-ea"/>
                <a:ea typeface="+mn-ea"/>
              </a:rPr>
              <a:t>航空平台</a:t>
            </a:r>
            <a:endParaRPr lang="en-US" altLang="zh-CN" sz="2400" b="0">
              <a:solidFill>
                <a:schemeClr val="bg2"/>
              </a:solidFill>
              <a:effectLst>
                <a:outerShdw blurRad="38100" dist="38100" dir="2700000" algn="tl">
                  <a:srgbClr val="FFFFFF"/>
                </a:outerShdw>
              </a:effectLst>
              <a:latin typeface="+mn-ea"/>
              <a:ea typeface="+mn-ea"/>
            </a:endParaRPr>
          </a:p>
          <a:p>
            <a:pPr marL="342900" indent="-342900" eaLnBrk="1" hangingPunct="1">
              <a:lnSpc>
                <a:spcPct val="150000"/>
              </a:lnSpc>
              <a:buClr>
                <a:srgbClr val="FF00FF"/>
              </a:buClr>
              <a:buSzPct val="80000"/>
              <a:buFont typeface="Wingdings" panose="05000000000000000000" pitchFamily="2" charset="2"/>
              <a:buChar char="p"/>
              <a:defRPr/>
            </a:pPr>
            <a:r>
              <a:rPr lang="zh-CN" altLang="en-US" sz="2400" b="0">
                <a:solidFill>
                  <a:schemeClr val="bg2"/>
                </a:solidFill>
                <a:effectLst>
                  <a:outerShdw blurRad="38100" dist="38100" dir="2700000" algn="tl">
                    <a:srgbClr val="FFFFFF"/>
                  </a:outerShdw>
                </a:effectLst>
                <a:latin typeface="+mn-ea"/>
                <a:ea typeface="+mn-ea"/>
              </a:rPr>
              <a:t>航天平台</a:t>
            </a:r>
            <a:endParaRPr lang="en-US" altLang="zh-CN" sz="2400" b="0">
              <a:solidFill>
                <a:schemeClr val="bg2"/>
              </a:solidFill>
              <a:effectLst>
                <a:outerShdw blurRad="38100" dist="38100" dir="2700000" algn="tl">
                  <a:srgbClr val="FFFFFF"/>
                </a:outerShdw>
              </a:effectLst>
              <a:latin typeface="+mn-ea"/>
              <a:ea typeface="+mn-ea"/>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miter lim="800000"/>
            <a:headEnd/>
            <a:tailEnd/>
          </a:ln>
        </p:spPr>
        <p:txBody>
          <a:bodyPr/>
          <a:lstStyle/>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3</a:t>
            </a:r>
            <a:r>
              <a:rPr lang="zh-CN" altLang="en-US" sz="5400">
                <a:solidFill>
                  <a:schemeClr val="bg2"/>
                </a:solidFill>
                <a:effectLst/>
                <a:ea typeface="华文新魏" panose="02010800040101010101" pitchFamily="2" charset="-122"/>
              </a:rPr>
              <a:t> 遥感发展简史</a:t>
            </a:r>
          </a:p>
        </p:txBody>
      </p:sp>
      <p:sp>
        <p:nvSpPr>
          <p:cNvPr id="2" name="文本框 1"/>
          <p:cNvSpPr txBox="1"/>
          <p:nvPr/>
        </p:nvSpPr>
        <p:spPr>
          <a:xfrm>
            <a:off x="0" y="3488652"/>
            <a:ext cx="8640763" cy="2954337"/>
          </a:xfrm>
          <a:prstGeom prst="rect">
            <a:avLst/>
          </a:prstGeom>
          <a:noFill/>
        </p:spPr>
        <p:txBody>
          <a:bodyPr>
            <a:spAutoFit/>
          </a:bodyPr>
          <a:lstStyle/>
          <a:p>
            <a:pPr eaLnBrk="1" hangingPunct="1">
              <a:lnSpc>
                <a:spcPct val="150000"/>
              </a:lnSpc>
              <a:buClr>
                <a:srgbClr val="FF00FF"/>
              </a:buClr>
              <a:buSzPct val="80000"/>
              <a:defRPr/>
            </a:pPr>
            <a:r>
              <a:rPr lang="zh-CN" altLang="en-US">
                <a:solidFill>
                  <a:schemeClr val="bg2"/>
                </a:solidFill>
                <a:effectLst>
                  <a:outerShdw blurRad="38100" dist="38100" dir="2700000" algn="tl">
                    <a:srgbClr val="FFFFFF"/>
                  </a:outerShdw>
                </a:effectLst>
                <a:latin typeface="+mn-ea"/>
                <a:ea typeface="+mn-ea"/>
              </a:rPr>
              <a:t>（</a:t>
            </a:r>
            <a:r>
              <a:rPr lang="en-US" altLang="zh-CN">
                <a:solidFill>
                  <a:schemeClr val="bg2"/>
                </a:solidFill>
                <a:effectLst>
                  <a:outerShdw blurRad="38100" dist="38100" dir="2700000" algn="tl">
                    <a:srgbClr val="FFFFFF"/>
                  </a:outerShdw>
                </a:effectLst>
                <a:latin typeface="+mn-ea"/>
                <a:ea typeface="+mn-ea"/>
              </a:rPr>
              <a:t>1</a:t>
            </a:r>
            <a:r>
              <a:rPr lang="zh-CN" altLang="en-US">
                <a:solidFill>
                  <a:schemeClr val="bg2"/>
                </a:solidFill>
                <a:effectLst>
                  <a:outerShdw blurRad="38100" dist="38100" dir="2700000" algn="tl">
                    <a:srgbClr val="FFFFFF"/>
                  </a:outerShdw>
                </a:effectLst>
                <a:latin typeface="+mn-ea"/>
                <a:ea typeface="+mn-ea"/>
              </a:rPr>
              <a:t>）</a:t>
            </a:r>
            <a:r>
              <a:rPr lang="zh-CN" altLang="en-US">
                <a:solidFill>
                  <a:schemeClr val="bg2"/>
                </a:solidFill>
                <a:effectLst>
                  <a:outerShdw blurRad="38100" dist="38100" dir="2700000" algn="tl">
                    <a:srgbClr val="FFFFFF"/>
                  </a:outerShdw>
                </a:effectLst>
                <a:latin typeface="+mn-ea"/>
              </a:rPr>
              <a:t>常规航空摄影阶段（</a:t>
            </a:r>
            <a:r>
              <a:rPr lang="en-US" altLang="zh-CN">
                <a:solidFill>
                  <a:schemeClr val="bg2"/>
                </a:solidFill>
                <a:effectLst>
                  <a:outerShdw blurRad="38100" dist="38100" dir="2700000" algn="tl">
                    <a:srgbClr val="FFFFFF"/>
                  </a:outerShdw>
                </a:effectLst>
                <a:latin typeface="+mn-ea"/>
              </a:rPr>
              <a:t>1930s</a:t>
            </a:r>
            <a:r>
              <a:rPr lang="zh-CN" altLang="en-US">
                <a:solidFill>
                  <a:schemeClr val="bg2"/>
                </a:solidFill>
                <a:effectLst>
                  <a:outerShdw blurRad="38100" dist="38100" dir="2700000" algn="tl">
                    <a:srgbClr val="FFFFFF"/>
                  </a:outerShdw>
                </a:effectLst>
                <a:latin typeface="+mn-ea"/>
              </a:rPr>
              <a:t>以前）</a:t>
            </a:r>
            <a:endParaRPr lang="en-US" altLang="zh-CN">
              <a:solidFill>
                <a:schemeClr val="bg2"/>
              </a:solidFill>
              <a:effectLst>
                <a:outerShdw blurRad="38100" dist="38100" dir="2700000" algn="tl">
                  <a:srgbClr val="FFFFFF"/>
                </a:outerShdw>
              </a:effectLst>
              <a:latin typeface="+mn-ea"/>
              <a:ea typeface="+mn-ea"/>
            </a:endParaRPr>
          </a:p>
          <a:p>
            <a:pPr eaLnBrk="1" hangingPunct="1">
              <a:lnSpc>
                <a:spcPct val="150000"/>
              </a:lnSpc>
              <a:buClr>
                <a:srgbClr val="FF00FF"/>
              </a:buClr>
              <a:buSzPct val="80000"/>
              <a:defRPr/>
            </a:pP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1826</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年摄影技术的发明</a:t>
            </a: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地面摄影、热气球摄影</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飞机的发明，立体制图仪，航摄相机</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1924</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年：生产出彩色胶片</a:t>
            </a: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标志着航空摄影正式问世</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endParaRPr lang="zh-CN" altLang="en-US" sz="24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3" name="文本框 2"/>
          <p:cNvSpPr txBox="1"/>
          <p:nvPr/>
        </p:nvSpPr>
        <p:spPr>
          <a:xfrm>
            <a:off x="395536" y="1412776"/>
            <a:ext cx="5976937" cy="1949508"/>
          </a:xfrm>
          <a:prstGeom prst="rect">
            <a:avLst/>
          </a:prstGeom>
          <a:noFill/>
        </p:spPr>
        <p:txBody>
          <a:bodyPr>
            <a:spAutoFit/>
          </a:bodyPr>
          <a:lstStyle/>
          <a:p>
            <a:pPr>
              <a:lnSpc>
                <a:spcPct val="150000"/>
              </a:lnSpc>
              <a:defRPr/>
            </a:pPr>
            <a:r>
              <a:rPr lang="en-US" altLang="zh-CN">
                <a:solidFill>
                  <a:schemeClr val="bg2"/>
                </a:solidFill>
                <a:effectLst>
                  <a:outerShdw blurRad="38100" dist="38100" dir="2700000" algn="tl">
                    <a:srgbClr val="FFFFFF"/>
                  </a:outerShdw>
                </a:effectLst>
                <a:latin typeface="+mn-ea"/>
              </a:rPr>
              <a:t>   </a:t>
            </a:r>
            <a:r>
              <a:rPr lang="en-US" altLang="zh-CN" smtClean="0">
                <a:solidFill>
                  <a:srgbClr val="FF0000"/>
                </a:solidFill>
                <a:effectLst>
                  <a:outerShdw blurRad="38100" dist="38100" dir="2700000" algn="tl">
                    <a:srgbClr val="FFFFFF"/>
                  </a:outerShdw>
                </a:effectLst>
                <a:latin typeface="+mn-ea"/>
              </a:rPr>
              <a:t>Evelyn.L.Pruitt</a:t>
            </a:r>
            <a:r>
              <a:rPr lang="zh-CN" altLang="en-US" smtClean="0">
                <a:solidFill>
                  <a:srgbClr val="FF0000"/>
                </a:solidFill>
                <a:effectLst>
                  <a:outerShdw blurRad="38100" dist="38100" dir="2700000" algn="tl">
                    <a:srgbClr val="FFFFFF"/>
                  </a:outerShdw>
                </a:effectLst>
                <a:latin typeface="+mn-ea"/>
              </a:rPr>
              <a:t>（</a:t>
            </a:r>
            <a:r>
              <a:rPr lang="zh-TW" altLang="en-US">
                <a:solidFill>
                  <a:srgbClr val="FF0000"/>
                </a:solidFill>
                <a:effectLst>
                  <a:outerShdw blurRad="38100" dist="38100" dir="2700000" algn="tl">
                    <a:srgbClr val="FFFFFF"/>
                  </a:outerShdw>
                </a:effectLst>
                <a:latin typeface="+mn-ea"/>
              </a:rPr>
              <a:t>伊芙琳</a:t>
            </a:r>
            <a:r>
              <a:rPr lang="en-US" altLang="zh-TW">
                <a:solidFill>
                  <a:srgbClr val="FF0000"/>
                </a:solidFill>
                <a:effectLst>
                  <a:outerShdw blurRad="38100" dist="38100" dir="2700000" algn="tl">
                    <a:srgbClr val="FFFFFF"/>
                  </a:outerShdw>
                </a:effectLst>
                <a:latin typeface="+mn-ea"/>
              </a:rPr>
              <a:t>·</a:t>
            </a:r>
            <a:r>
              <a:rPr lang="zh-TW" altLang="en-US">
                <a:solidFill>
                  <a:srgbClr val="FF0000"/>
                </a:solidFill>
                <a:effectLst>
                  <a:outerShdw blurRad="38100" dist="38100" dir="2700000" algn="tl">
                    <a:srgbClr val="FFFFFF"/>
                  </a:outerShdw>
                </a:effectLst>
                <a:latin typeface="+mn-ea"/>
              </a:rPr>
              <a:t>普魯伊特</a:t>
            </a:r>
            <a:r>
              <a:rPr lang="zh-CN" altLang="en-US" smtClean="0">
                <a:solidFill>
                  <a:srgbClr val="FF0000"/>
                </a:solidFill>
                <a:effectLst>
                  <a:outerShdw blurRad="38100" dist="38100" dir="2700000" algn="tl">
                    <a:srgbClr val="FFFFFF"/>
                  </a:outerShdw>
                </a:effectLst>
                <a:latin typeface="+mn-ea"/>
              </a:rPr>
              <a:t>）</a:t>
            </a:r>
            <a:r>
              <a:rPr lang="zh-CN" altLang="en-US" b="0" smtClean="0">
                <a:solidFill>
                  <a:schemeClr val="bg2"/>
                </a:solidFill>
                <a:effectLst>
                  <a:outerShdw blurRad="38100" dist="38100" dir="2700000" algn="tl">
                    <a:srgbClr val="FFFFFF"/>
                  </a:outerShdw>
                </a:effectLst>
                <a:latin typeface="+mn-ea"/>
              </a:rPr>
              <a:t>最早</a:t>
            </a:r>
            <a:r>
              <a:rPr lang="zh-CN" altLang="en-US" b="0" dirty="0">
                <a:solidFill>
                  <a:schemeClr val="bg2"/>
                </a:solidFill>
                <a:effectLst>
                  <a:outerShdw blurRad="38100" dist="38100" dir="2700000" algn="tl">
                    <a:srgbClr val="FFFFFF"/>
                  </a:outerShdw>
                </a:effectLst>
                <a:latin typeface="+mn-ea"/>
              </a:rPr>
              <a:t>（</a:t>
            </a:r>
            <a:r>
              <a:rPr lang="en-US" altLang="zh-CN" b="0" dirty="0">
                <a:solidFill>
                  <a:schemeClr val="bg2"/>
                </a:solidFill>
                <a:effectLst>
                  <a:outerShdw blurRad="38100" dist="38100" dir="2700000" algn="tl">
                    <a:srgbClr val="FFFFFF"/>
                  </a:outerShdw>
                </a:effectLst>
                <a:latin typeface="+mn-ea"/>
              </a:rPr>
              <a:t>1960</a:t>
            </a:r>
            <a:r>
              <a:rPr lang="zh-CN" altLang="en-US" b="0" dirty="0">
                <a:solidFill>
                  <a:schemeClr val="bg2"/>
                </a:solidFill>
                <a:effectLst>
                  <a:outerShdw blurRad="38100" dist="38100" dir="2700000" algn="tl">
                    <a:srgbClr val="FFFFFF"/>
                  </a:outerShdw>
                </a:effectLst>
                <a:latin typeface="+mn-ea"/>
              </a:rPr>
              <a:t>年）提出</a:t>
            </a:r>
            <a:r>
              <a:rPr lang="en-US" altLang="zh-CN" b="0" dirty="0">
                <a:solidFill>
                  <a:schemeClr val="bg2"/>
                </a:solidFill>
                <a:effectLst>
                  <a:outerShdw blurRad="38100" dist="38100" dir="2700000" algn="tl">
                    <a:srgbClr val="FFFFFF"/>
                  </a:outerShdw>
                </a:effectLst>
                <a:latin typeface="+mn-ea"/>
              </a:rPr>
              <a:t>remote sensing</a:t>
            </a:r>
            <a:r>
              <a:rPr lang="zh-CN" altLang="en-US" b="0" dirty="0">
                <a:solidFill>
                  <a:schemeClr val="bg2"/>
                </a:solidFill>
                <a:effectLst>
                  <a:outerShdw blurRad="38100" dist="38100" dir="2700000" algn="tl">
                    <a:srgbClr val="FFFFFF"/>
                  </a:outerShdw>
                </a:effectLst>
                <a:latin typeface="+mn-ea"/>
              </a:rPr>
              <a:t>一词</a:t>
            </a:r>
            <a:endParaRPr lang="zh-CN" altLang="en-US" b="0" dirty="0"/>
          </a:p>
        </p:txBody>
      </p:sp>
      <p:pic>
        <p:nvPicPr>
          <p:cNvPr id="49158" name="Picture 9" descr="Evelyn Pruit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466" y="1356950"/>
            <a:ext cx="2228930" cy="276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灯片编号占位符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2D0AF8E1-4DC2-4601-88A2-39CF85372E52}" type="slidenum">
              <a:rPr kumimoji="0" lang="zh-CN" altLang="en-US" sz="1400"/>
              <a:pPr>
                <a:spcBef>
                  <a:spcPct val="50000"/>
                </a:spcBef>
                <a:buClrTx/>
                <a:buSzTx/>
                <a:buFontTx/>
                <a:buNone/>
              </a:pPr>
              <a:t>35</a:t>
            </a:fld>
            <a:endParaRPr kumimoji="0" lang="zh-CN" altLang="en-US" sz="1400"/>
          </a:p>
        </p:txBody>
      </p:sp>
      <p:sp>
        <p:nvSpPr>
          <p:cNvPr id="5" name="文本框 4"/>
          <p:cNvSpPr txBox="1"/>
          <p:nvPr/>
        </p:nvSpPr>
        <p:spPr>
          <a:xfrm>
            <a:off x="827584" y="6104917"/>
            <a:ext cx="3430588" cy="522287"/>
          </a:xfrm>
          <a:prstGeom prst="rect">
            <a:avLst/>
          </a:prstGeom>
          <a:noFill/>
        </p:spPr>
        <p:txBody>
          <a:bodyPr wrap="none">
            <a:spAutoFit/>
          </a:bodyPr>
          <a:lstStyle/>
          <a:p>
            <a:pPr>
              <a:defRPr/>
            </a:pPr>
            <a:r>
              <a:rPr lang="zh-CN" altLang="en-US">
                <a:solidFill>
                  <a:srgbClr val="0070C0"/>
                </a:solidFill>
                <a:effectLst>
                  <a:outerShdw blurRad="38100" dist="38100" dir="2700000" algn="tl">
                    <a:srgbClr val="FFFFFF"/>
                  </a:outerShdw>
                </a:effectLst>
                <a:latin typeface="楷体" panose="02010609060101010101" pitchFamily="49" charset="-122"/>
                <a:ea typeface="楷体" panose="02010609060101010101" pitchFamily="49" charset="-122"/>
              </a:rPr>
              <a:t>主要应用于军事领域</a:t>
            </a:r>
            <a:endParaRPr lang="zh-CN" altLang="en-US">
              <a:solidFill>
                <a:srgbClr val="0070C0"/>
              </a:solidFill>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miter lim="800000"/>
            <a:headEnd/>
            <a:tailEnd/>
          </a:ln>
        </p:spPr>
        <p:txBody>
          <a:bodyPr/>
          <a:lstStyle/>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3</a:t>
            </a:r>
            <a:r>
              <a:rPr lang="zh-CN" altLang="en-US" sz="5400">
                <a:solidFill>
                  <a:schemeClr val="bg2"/>
                </a:solidFill>
                <a:effectLst/>
                <a:ea typeface="华文新魏" panose="02010800040101010101" pitchFamily="2" charset="-122"/>
              </a:rPr>
              <a:t> 遥感发展简史</a:t>
            </a:r>
          </a:p>
        </p:txBody>
      </p:sp>
      <p:sp>
        <p:nvSpPr>
          <p:cNvPr id="2" name="文本框 1"/>
          <p:cNvSpPr txBox="1"/>
          <p:nvPr/>
        </p:nvSpPr>
        <p:spPr>
          <a:xfrm>
            <a:off x="4" y="1125538"/>
            <a:ext cx="8640763" cy="6278642"/>
          </a:xfrm>
          <a:prstGeom prst="rect">
            <a:avLst/>
          </a:prstGeom>
          <a:noFill/>
        </p:spPr>
        <p:txBody>
          <a:bodyPr>
            <a:spAutoFit/>
          </a:bodyPr>
          <a:lstStyle/>
          <a:p>
            <a:pPr eaLnBrk="1" hangingPunct="1">
              <a:lnSpc>
                <a:spcPct val="150000"/>
              </a:lnSpc>
              <a:buClr>
                <a:srgbClr val="FF00FF"/>
              </a:buClr>
              <a:buSzPct val="80000"/>
              <a:defRPr/>
            </a:pPr>
            <a:r>
              <a:rPr lang="zh-CN" altLang="en-US">
                <a:solidFill>
                  <a:schemeClr val="bg2"/>
                </a:solidFill>
                <a:effectLst>
                  <a:outerShdw blurRad="38100" dist="38100" dir="2700000" algn="tl">
                    <a:srgbClr val="FFFFFF"/>
                  </a:outerShdw>
                </a:effectLst>
                <a:latin typeface="+mn-lt"/>
                <a:ea typeface="+mn-ea"/>
              </a:rPr>
              <a:t>（</a:t>
            </a:r>
            <a:r>
              <a:rPr lang="en-US" altLang="zh-CN">
                <a:solidFill>
                  <a:schemeClr val="bg2"/>
                </a:solidFill>
                <a:effectLst>
                  <a:outerShdw blurRad="38100" dist="38100" dir="2700000" algn="tl">
                    <a:srgbClr val="FFFFFF"/>
                  </a:outerShdw>
                </a:effectLst>
                <a:latin typeface="+mn-lt"/>
                <a:ea typeface="+mn-ea"/>
              </a:rPr>
              <a:t>2</a:t>
            </a:r>
            <a:r>
              <a:rPr lang="zh-CN" altLang="en-US">
                <a:solidFill>
                  <a:schemeClr val="bg2"/>
                </a:solidFill>
                <a:effectLst>
                  <a:outerShdw blurRad="38100" dist="38100" dir="2700000" algn="tl">
                    <a:srgbClr val="FFFFFF"/>
                  </a:outerShdw>
                </a:effectLst>
                <a:latin typeface="+mn-lt"/>
                <a:ea typeface="+mn-ea"/>
              </a:rPr>
              <a:t>）航空遥感阶段</a:t>
            </a:r>
            <a:r>
              <a:rPr lang="en-US" altLang="zh-CN">
                <a:solidFill>
                  <a:schemeClr val="bg2"/>
                </a:solidFill>
                <a:effectLst>
                  <a:outerShdw blurRad="38100" dist="38100" dir="2700000" algn="tl">
                    <a:srgbClr val="FFFFFF"/>
                  </a:outerShdw>
                </a:effectLst>
                <a:latin typeface="+mn-lt"/>
                <a:ea typeface="+mn-ea"/>
              </a:rPr>
              <a:t>(1930s</a:t>
            </a:r>
            <a:r>
              <a:rPr lang="en-US" altLang="zh-CN">
                <a:solidFill>
                  <a:schemeClr val="bg2"/>
                </a:solidFill>
                <a:effectLst>
                  <a:outerShdw blurRad="38100" dist="38100" dir="2700000" algn="tl">
                    <a:srgbClr val="FFFFFF"/>
                  </a:outerShdw>
                </a:effectLst>
                <a:latin typeface="+mn-lt"/>
                <a:ea typeface="+mn-ea"/>
                <a:cs typeface="Times New Roman" panose="02020603050405020304" pitchFamily="18" charset="0"/>
              </a:rPr>
              <a:t>~1960s)</a:t>
            </a:r>
          </a:p>
          <a:p>
            <a:pPr eaLnBrk="1" hangingPunct="1">
              <a:lnSpc>
                <a:spcPct val="150000"/>
              </a:lnSpc>
              <a:buClr>
                <a:srgbClr val="FF00FF"/>
              </a:buClr>
              <a:buSzPct val="80000"/>
              <a:defRPr/>
            </a:pPr>
            <a:r>
              <a:rPr lang="zh-CN" altLang="en-US" sz="2400" b="0"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endParaRPr lang="en-US" altLang="zh-CN" sz="2400" b="0"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en-US" altLang="zh-CN" sz="2400" b="0"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400" b="0"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应用</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于认识地理环境和编制专题地图</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1931</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年，出现红外航摄胶片</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1937</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年，假彩色红外胶片，多光谱和紫外航空摄影</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二战期间，雷达和红外探测</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1950s</a:t>
            </a:r>
            <a:r>
              <a:rPr lang="zh-CN" altLang="en-US"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非摄影成像扫描技术，测试雷达技术</a:t>
            </a:r>
            <a:endParaRPr lang="en-US" altLang="zh-CN" sz="2400" b="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rPr>
              <a:t>    </a:t>
            </a: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endParaRPr>
          </a:p>
        </p:txBody>
      </p:sp>
      <p:sp>
        <p:nvSpPr>
          <p:cNvPr id="51205"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17548258-B98F-46BD-AFE5-8577FDF7908B}" type="slidenum">
              <a:rPr kumimoji="0" lang="zh-CN" altLang="en-US" sz="1400"/>
              <a:pPr>
                <a:spcBef>
                  <a:spcPct val="50000"/>
                </a:spcBef>
                <a:buClrTx/>
                <a:buSzTx/>
                <a:buFontTx/>
                <a:buNone/>
              </a:pPr>
              <a:t>36</a:t>
            </a:fld>
            <a:endParaRPr kumimoji="0" lang="zh-CN" altLang="en-US" sz="1400"/>
          </a:p>
        </p:txBody>
      </p:sp>
      <p:sp>
        <p:nvSpPr>
          <p:cNvPr id="6" name="文本框 5"/>
          <p:cNvSpPr txBox="1"/>
          <p:nvPr/>
        </p:nvSpPr>
        <p:spPr>
          <a:xfrm>
            <a:off x="873920" y="5589240"/>
            <a:ext cx="2709396" cy="523220"/>
          </a:xfrm>
          <a:prstGeom prst="rect">
            <a:avLst/>
          </a:prstGeom>
          <a:noFill/>
        </p:spPr>
        <p:txBody>
          <a:bodyPr wrap="none">
            <a:spAutoFit/>
          </a:bodyPr>
          <a:lstStyle/>
          <a:p>
            <a:pPr>
              <a:defRPr/>
            </a:pPr>
            <a:r>
              <a:rPr lang="zh-CN" altLang="en-US">
                <a:solidFill>
                  <a:srgbClr val="0070C0"/>
                </a:solidFill>
                <a:effectLst>
                  <a:outerShdw blurRad="38100" dist="38100" dir="2700000" algn="tl">
                    <a:srgbClr val="FFFFFF"/>
                  </a:outerShdw>
                </a:effectLst>
                <a:latin typeface="楷体" panose="02010609060101010101" pitchFamily="49" charset="-122"/>
                <a:ea typeface="楷体" panose="02010609060101010101" pitchFamily="49" charset="-122"/>
              </a:rPr>
              <a:t>向民用领域发展</a:t>
            </a:r>
          </a:p>
        </p:txBody>
      </p:sp>
      <p:pic>
        <p:nvPicPr>
          <p:cNvPr id="2050" name="Picture 2" descr="红外胶片拍奇妙震撼景观：植物叶片呈朱红色_新浪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4028552"/>
            <a:ext cx="2304256"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柯达AEROCHROME红外胶片的起源与归宿_手机搜狐网"/>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072" y="1591960"/>
            <a:ext cx="2808312" cy="1656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miter lim="800000"/>
            <a:headEnd/>
            <a:tailEnd/>
          </a:ln>
        </p:spPr>
        <p:txBody>
          <a:bodyPr/>
          <a:lstStyle/>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2"/>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3</a:t>
            </a:r>
            <a:r>
              <a:rPr lang="zh-CN" altLang="en-US" sz="5400">
                <a:solidFill>
                  <a:schemeClr val="bg2"/>
                </a:solidFill>
                <a:effectLst/>
                <a:ea typeface="华文新魏" panose="02010800040101010101" pitchFamily="2" charset="-122"/>
              </a:rPr>
              <a:t> 遥感发展简史</a:t>
            </a:r>
          </a:p>
        </p:txBody>
      </p:sp>
      <p:sp>
        <p:nvSpPr>
          <p:cNvPr id="2" name="文本框 1"/>
          <p:cNvSpPr txBox="1"/>
          <p:nvPr/>
        </p:nvSpPr>
        <p:spPr>
          <a:xfrm>
            <a:off x="0" y="1125538"/>
            <a:ext cx="9036050" cy="6278562"/>
          </a:xfrm>
          <a:prstGeom prst="rect">
            <a:avLst/>
          </a:prstGeom>
          <a:noFill/>
        </p:spPr>
        <p:txBody>
          <a:bodyPr>
            <a:spAutoFit/>
          </a:bodyPr>
          <a:lstStyle/>
          <a:p>
            <a:pPr eaLnBrk="1" hangingPunct="1">
              <a:lnSpc>
                <a:spcPct val="150000"/>
              </a:lnSpc>
              <a:buClr>
                <a:srgbClr val="FF00FF"/>
              </a:buClr>
              <a:buSzPct val="80000"/>
              <a:defRPr/>
            </a:pPr>
            <a:r>
              <a:rPr lang="zh-CN" altLang="en-US" sz="3200">
                <a:solidFill>
                  <a:schemeClr val="bg2"/>
                </a:solidFill>
                <a:effectLst>
                  <a:outerShdw blurRad="38100" dist="38100" dir="2700000" algn="tl">
                    <a:srgbClr val="FFFFFF"/>
                  </a:outerShdw>
                </a:effectLst>
                <a:latin typeface="+mn-ea"/>
                <a:ea typeface="+mn-ea"/>
              </a:rPr>
              <a:t>（</a:t>
            </a:r>
            <a:r>
              <a:rPr lang="en-US" altLang="zh-CN" sz="3200">
                <a:solidFill>
                  <a:schemeClr val="bg2"/>
                </a:solidFill>
                <a:effectLst>
                  <a:outerShdw blurRad="38100" dist="38100" dir="2700000" algn="tl">
                    <a:srgbClr val="FFFFFF"/>
                  </a:outerShdw>
                </a:effectLst>
                <a:latin typeface="+mn-ea"/>
                <a:ea typeface="+mn-ea"/>
              </a:rPr>
              <a:t>2</a:t>
            </a:r>
            <a:r>
              <a:rPr lang="zh-CN" altLang="en-US" sz="3200">
                <a:solidFill>
                  <a:schemeClr val="bg2"/>
                </a:solidFill>
                <a:effectLst>
                  <a:outerShdw blurRad="38100" dist="38100" dir="2700000" algn="tl">
                    <a:srgbClr val="FFFFFF"/>
                  </a:outerShdw>
                </a:effectLst>
                <a:latin typeface="+mn-ea"/>
                <a:ea typeface="+mn-ea"/>
              </a:rPr>
              <a:t>）航空遥感阶段</a:t>
            </a:r>
            <a:r>
              <a:rPr lang="en-US" altLang="zh-CN" sz="3200">
                <a:solidFill>
                  <a:schemeClr val="bg2"/>
                </a:solidFill>
                <a:effectLst>
                  <a:outerShdw blurRad="38100" dist="38100" dir="2700000" algn="tl">
                    <a:srgbClr val="FFFFFF"/>
                  </a:outerShdw>
                </a:effectLst>
                <a:latin typeface="+mn-ea"/>
                <a:ea typeface="+mn-ea"/>
              </a:rPr>
              <a:t>(1930s</a:t>
            </a:r>
            <a:r>
              <a:rPr lang="en-US" altLang="zh-CN" sz="3200">
                <a:solidFill>
                  <a:schemeClr val="bg2"/>
                </a:solidFill>
                <a:effectLst>
                  <a:outerShdw blurRad="38100" dist="38100" dir="2700000" algn="tl">
                    <a:srgbClr val="FFFFFF"/>
                  </a:outerShdw>
                </a:effectLst>
                <a:ea typeface="+mn-ea"/>
                <a:cs typeface="Times New Roman" panose="02020603050405020304" pitchFamily="18" charset="0"/>
              </a:rPr>
              <a:t>~1960s)</a:t>
            </a:r>
          </a:p>
          <a:p>
            <a:pPr eaLnBrk="1" hangingPunct="1">
              <a:lnSpc>
                <a:spcPct val="150000"/>
              </a:lnSpc>
              <a:buClr>
                <a:srgbClr val="FF00FF"/>
              </a:buClr>
              <a:buSzPct val="80000"/>
              <a:defRPr/>
            </a:pPr>
            <a:r>
              <a:rPr lang="zh-CN" altLang="en-US" b="0">
                <a:solidFill>
                  <a:schemeClr val="bg2"/>
                </a:solidFill>
                <a:effectLst>
                  <a:outerShdw blurRad="38100" dist="38100" dir="2700000" algn="tl">
                    <a:srgbClr val="FFFFFF"/>
                  </a:outerShdw>
                </a:effectLst>
                <a:latin typeface="+mn-ea"/>
                <a:ea typeface="+mn-ea"/>
                <a:cs typeface="Times New Roman" panose="02020603050405020304" pitchFamily="18" charset="0"/>
              </a:rPr>
              <a:t>    </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1941</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年，</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 J. Edley</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编写了</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航空相片：应用与判读</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p>
          <a:p>
            <a:pPr eaLnBrk="1" hangingPunct="1">
              <a:lnSpc>
                <a:spcPct val="150000"/>
              </a:lnSpc>
              <a:buClr>
                <a:srgbClr val="FF00FF"/>
              </a:buClr>
              <a:buSzPct val="80000"/>
              <a:defRPr/>
            </a:pPr>
            <a:r>
              <a:rPr lang="en-US" altLang="zh-CN" b="0">
                <a:solidFill>
                  <a:schemeClr val="bg2"/>
                </a:solidFill>
                <a:effectLst>
                  <a:outerShdw blurRad="38100" dist="38100" dir="2700000" algn="tl">
                    <a:srgbClr val="FFFFFF"/>
                  </a:outerShdw>
                </a:effectLst>
                <a:latin typeface="+mn-lt"/>
                <a:ea typeface="楷体" panose="02010609060101010101" pitchFamily="49" charset="-122"/>
              </a:rPr>
              <a:t>                        J. W. Bagley</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编写的</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航空摄影与航空测量</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p>
          <a:p>
            <a:pPr eaLnBrk="1" hangingPunct="1">
              <a:lnSpc>
                <a:spcPct val="150000"/>
              </a:lnSpc>
              <a:buClr>
                <a:srgbClr val="FF00FF"/>
              </a:buClr>
              <a:buSzPct val="80000"/>
              <a:defRPr/>
            </a:pPr>
            <a:r>
              <a:rPr lang="en-US" altLang="zh-CN" b="0">
                <a:solidFill>
                  <a:schemeClr val="bg2"/>
                </a:solidFill>
                <a:effectLst>
                  <a:outerShdw blurRad="38100" dist="38100" dir="2700000" algn="tl">
                    <a:srgbClr val="FFFFFF"/>
                  </a:outerShdw>
                </a:effectLst>
                <a:latin typeface="+mn-lt"/>
                <a:ea typeface="楷体" panose="02010609060101010101" pitchFamily="49" charset="-122"/>
              </a:rPr>
              <a:t>        1945</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年，创立</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摄影测量工程与遥感</a:t>
            </a:r>
            <a:r>
              <a:rPr lang="en-US" altLang="zh-CN" b="0">
                <a:solidFill>
                  <a:schemeClr val="bg2"/>
                </a:solidFill>
                <a:effectLst>
                  <a:outerShdw blurRad="38100" dist="38100" dir="2700000" algn="tl">
                    <a:srgbClr val="FFFFFF"/>
                  </a:outerShdw>
                </a:effectLst>
                <a:latin typeface="+mn-lt"/>
                <a:ea typeface="楷体" panose="02010609060101010101" pitchFamily="49" charset="-122"/>
              </a:rPr>
              <a:t>》</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杂志</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eaLnBrk="1" hangingPunct="1">
              <a:lnSpc>
                <a:spcPct val="150000"/>
              </a:lnSpc>
              <a:buClr>
                <a:srgbClr val="FF00FF"/>
              </a:buClr>
              <a:buSzPct val="80000"/>
              <a:defRPr/>
            </a:pPr>
            <a:r>
              <a:rPr lang="en-US" altLang="zh-CN" b="0">
                <a:solidFill>
                  <a:schemeClr val="bg2"/>
                </a:solidFill>
                <a:effectLst>
                  <a:outerShdw blurRad="38100" dist="38100" dir="2700000" algn="tl">
                    <a:srgbClr val="FFFFFF"/>
                  </a:outerShdw>
                </a:effectLst>
                <a:latin typeface="+mn-lt"/>
                <a:ea typeface="楷体" panose="02010609060101010101" pitchFamily="49" charset="-122"/>
              </a:rPr>
              <a:t>        1949</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年，美国在大学开设航摄和相片判读课程</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eaLnBrk="1" hangingPunct="1">
              <a:lnSpc>
                <a:spcPct val="150000"/>
              </a:lnSpc>
              <a:buClr>
                <a:srgbClr val="FF00FF"/>
              </a:buClr>
              <a:buSzPct val="80000"/>
              <a:defRPr/>
            </a:pPr>
            <a:r>
              <a:rPr lang="en-US" altLang="zh-CN" b="0">
                <a:solidFill>
                  <a:schemeClr val="bg2"/>
                </a:solidFill>
                <a:effectLst>
                  <a:outerShdw blurRad="38100" dist="38100" dir="2700000" algn="tl">
                    <a:srgbClr val="FFFFFF"/>
                  </a:outerShdw>
                </a:effectLst>
                <a:latin typeface="+mn-lt"/>
                <a:ea typeface="楷体" panose="02010609060101010101" pitchFamily="49" charset="-122"/>
              </a:rPr>
              <a:t>        1949</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年，国际地理学会设立航片应用委员会</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eaLnBrk="1" hangingPunct="1">
              <a:lnSpc>
                <a:spcPct val="150000"/>
              </a:lnSpc>
              <a:buClr>
                <a:srgbClr val="FF00FF"/>
              </a:buClr>
              <a:buSzPct val="80000"/>
              <a:defRPr/>
            </a:pPr>
            <a:r>
              <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rPr>
              <a:t>        </a:t>
            </a: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endParaRPr>
          </a:p>
        </p:txBody>
      </p:sp>
      <p:sp>
        <p:nvSpPr>
          <p:cNvPr id="52229"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AF1BA8EF-C42E-46E7-B527-0D18018BC6B3}" type="slidenum">
              <a:rPr kumimoji="0" lang="zh-CN" altLang="en-US" sz="1400"/>
              <a:pPr>
                <a:spcBef>
                  <a:spcPct val="50000"/>
                </a:spcBef>
                <a:buClrTx/>
                <a:buSzTx/>
                <a:buFontTx/>
                <a:buNone/>
              </a:pPr>
              <a:t>37</a:t>
            </a:fld>
            <a:endParaRPr kumimoji="0" lang="zh-CN" altLang="en-US" sz="1400"/>
          </a:p>
        </p:txBody>
      </p:sp>
      <p:pic>
        <p:nvPicPr>
          <p:cNvPr id="3" name="图片 2"/>
          <p:cNvPicPr>
            <a:picLocks noChangeAspect="1"/>
          </p:cNvPicPr>
          <p:nvPr/>
        </p:nvPicPr>
        <p:blipFill>
          <a:blip r:embed="rId3"/>
          <a:stretch>
            <a:fillRect/>
          </a:stretch>
        </p:blipFill>
        <p:spPr>
          <a:xfrm>
            <a:off x="796095" y="5259055"/>
            <a:ext cx="7662105" cy="1410305"/>
          </a:xfrm>
          <a:prstGeom prst="rect">
            <a:avLst/>
          </a:prstGeom>
        </p:spPr>
      </p:pic>
    </p:spTree>
  </p:cSld>
  <p:clrMapOvr>
    <a:masterClrMapping/>
  </p:clrMapOvr>
  <p:transition spd="slow">
    <p:blind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miter lim="800000"/>
            <a:headEnd/>
            <a:tailEnd/>
          </a:ln>
        </p:spPr>
        <p:txBody>
          <a:bodyPr/>
          <a:lstStyle/>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marL="0" indent="0" eaLnBrk="1" hangingPunct="1">
              <a:buClr>
                <a:srgbClr val="FF00FF"/>
              </a:buClr>
              <a:buSzTx/>
              <a:buNone/>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eaLnBrk="1" hangingPunct="1">
              <a:buClr>
                <a:srgbClr val="FF00FF"/>
              </a:buClr>
              <a:buSzTx/>
              <a:buFont typeface="Wingdings" panose="05000000000000000000" pitchFamily="2" charset="2"/>
              <a:buBlip>
                <a:blip r:embed="rId3"/>
              </a:buBlip>
              <a:defRPr/>
            </a:pPr>
            <a:endParaRPr lang="en-US" altLang="zh-CN" sz="3600" b="1">
              <a:solidFill>
                <a:schemeClr val="accent2"/>
              </a:solidFill>
              <a:latin typeface="楷体_GB2312" pitchFamily="49" charset="-122"/>
              <a:ea typeface="楷体_GB2312"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ea typeface="隶书" panose="020105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隶书" panose="02010509060101010101" pitchFamily="49" charset="-122"/>
            </a:endParaRPr>
          </a:p>
        </p:txBody>
      </p:sp>
      <p:sp>
        <p:nvSpPr>
          <p:cNvPr id="175111" name="Rectangle 7"/>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3</a:t>
            </a:r>
            <a:r>
              <a:rPr lang="zh-CN" altLang="en-US" sz="5400">
                <a:solidFill>
                  <a:schemeClr val="bg2"/>
                </a:solidFill>
                <a:effectLst/>
                <a:ea typeface="华文新魏" panose="02010800040101010101" pitchFamily="2" charset="-122"/>
              </a:rPr>
              <a:t> 遥感发展简史</a:t>
            </a:r>
          </a:p>
        </p:txBody>
      </p:sp>
      <p:sp>
        <p:nvSpPr>
          <p:cNvPr id="2" name="文本框 1"/>
          <p:cNvSpPr txBox="1"/>
          <p:nvPr/>
        </p:nvSpPr>
        <p:spPr>
          <a:xfrm>
            <a:off x="7938" y="1179517"/>
            <a:ext cx="9144000" cy="3693319"/>
          </a:xfrm>
          <a:prstGeom prst="rect">
            <a:avLst/>
          </a:prstGeom>
          <a:noFill/>
        </p:spPr>
        <p:txBody>
          <a:bodyPr>
            <a:spAutoFit/>
          </a:bodyPr>
          <a:lstStyle/>
          <a:p>
            <a:pPr eaLnBrk="1" hangingPunct="1">
              <a:lnSpc>
                <a:spcPct val="150000"/>
              </a:lnSpc>
              <a:buClr>
                <a:srgbClr val="FF00FF"/>
              </a:buClr>
              <a:buSzPct val="80000"/>
              <a:defRPr/>
            </a:pPr>
            <a:r>
              <a:rPr lang="zh-CN" altLang="en-US">
                <a:solidFill>
                  <a:schemeClr val="bg2"/>
                </a:solidFill>
                <a:effectLst>
                  <a:outerShdw blurRad="38100" dist="38100" dir="2700000" algn="tl">
                    <a:srgbClr val="FFFFFF"/>
                  </a:outerShdw>
                </a:effectLst>
                <a:latin typeface="+mn-ea"/>
                <a:ea typeface="+mn-ea"/>
              </a:rPr>
              <a:t>（</a:t>
            </a:r>
            <a:r>
              <a:rPr lang="en-US" altLang="zh-CN">
                <a:solidFill>
                  <a:schemeClr val="bg2"/>
                </a:solidFill>
                <a:effectLst>
                  <a:outerShdw blurRad="38100" dist="38100" dir="2700000" algn="tl">
                    <a:srgbClr val="FFFFFF"/>
                  </a:outerShdw>
                </a:effectLst>
                <a:latin typeface="+mn-ea"/>
                <a:ea typeface="+mn-ea"/>
              </a:rPr>
              <a:t>3</a:t>
            </a:r>
            <a:r>
              <a:rPr lang="zh-CN" altLang="en-US">
                <a:solidFill>
                  <a:schemeClr val="bg2"/>
                </a:solidFill>
                <a:effectLst>
                  <a:outerShdw blurRad="38100" dist="38100" dir="2700000" algn="tl">
                    <a:srgbClr val="FFFFFF"/>
                  </a:outerShdw>
                </a:effectLst>
                <a:latin typeface="+mn-ea"/>
                <a:ea typeface="+mn-ea"/>
              </a:rPr>
              <a:t>）航天遥感阶段</a:t>
            </a:r>
            <a:r>
              <a:rPr lang="en-US" altLang="zh-CN">
                <a:solidFill>
                  <a:schemeClr val="bg2"/>
                </a:solidFill>
                <a:effectLst>
                  <a:outerShdw blurRad="38100" dist="38100" dir="2700000" algn="tl">
                    <a:srgbClr val="FFFFFF"/>
                  </a:outerShdw>
                </a:effectLst>
                <a:latin typeface="+mn-ea"/>
              </a:rPr>
              <a:t>(</a:t>
            </a:r>
            <a:r>
              <a:rPr lang="en-US" altLang="zh-CN">
                <a:solidFill>
                  <a:schemeClr val="bg2"/>
                </a:solidFill>
                <a:effectLst>
                  <a:outerShdw blurRad="38100" dist="38100" dir="2700000" algn="tl">
                    <a:srgbClr val="FFFFFF"/>
                  </a:outerShdw>
                </a:effectLst>
                <a:cs typeface="Times New Roman" panose="02020603050405020304" pitchFamily="18" charset="0"/>
              </a:rPr>
              <a:t>1960s</a:t>
            </a:r>
            <a:r>
              <a:rPr lang="en-US" altLang="zh-CN" smtClean="0">
                <a:solidFill>
                  <a:schemeClr val="bg2"/>
                </a:solidFill>
                <a:effectLst>
                  <a:outerShdw blurRad="38100" dist="38100" dir="2700000" algn="tl">
                    <a:srgbClr val="FFFFFF"/>
                  </a:outerShdw>
                </a:effectLst>
                <a:cs typeface="Times New Roman" panose="02020603050405020304" pitchFamily="18" charset="0"/>
              </a:rPr>
              <a:t>~)</a:t>
            </a:r>
          </a:p>
          <a:p>
            <a:pPr eaLnBrk="1" hangingPunct="1">
              <a:lnSpc>
                <a:spcPct val="150000"/>
              </a:lnSpc>
              <a:buClr>
                <a:srgbClr val="FF00FF"/>
              </a:buClr>
              <a:buSzPct val="80000"/>
              <a:defRPr/>
            </a:pPr>
            <a:endParaRPr lang="en-US" altLang="zh-CN" sz="3200">
              <a:solidFill>
                <a:schemeClr val="bg2"/>
              </a:solidFill>
              <a:effectLst>
                <a:outerShdw blurRad="38100" dist="38100" dir="2700000" algn="tl">
                  <a:srgbClr val="FFFFFF"/>
                </a:outerShdw>
              </a:effectLst>
              <a:latin typeface="+mn-ea"/>
              <a:ea typeface="+mn-ea"/>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cs typeface="Times New Roman" panose="02020603050405020304" pitchFamily="18" charset="0"/>
            </a:endParaRPr>
          </a:p>
          <a:p>
            <a:pPr eaLnBrk="1" hangingPunct="1">
              <a:lnSpc>
                <a:spcPct val="150000"/>
              </a:lnSpc>
              <a:buClr>
                <a:srgbClr val="FF00FF"/>
              </a:buClr>
              <a:buSzPct val="80000"/>
              <a:defRPr/>
            </a:pPr>
            <a:endParaRPr lang="en-US" altLang="zh-CN" sz="2400" b="0">
              <a:solidFill>
                <a:schemeClr val="bg2"/>
              </a:solidFill>
              <a:effectLst>
                <a:outerShdw blurRad="38100" dist="38100" dir="2700000" algn="tl">
                  <a:srgbClr val="FFFFFF"/>
                </a:outerShdw>
              </a:effectLst>
              <a:latin typeface="+mn-ea"/>
              <a:ea typeface="+mn-ea"/>
            </a:endParaRPr>
          </a:p>
        </p:txBody>
      </p:sp>
      <p:sp>
        <p:nvSpPr>
          <p:cNvPr id="53253" name="灯片编号占位符 2"/>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C07A4946-9C2F-4547-B160-ACE5B0157C97}" type="slidenum">
              <a:rPr kumimoji="0" lang="zh-CN" altLang="en-US" sz="1400"/>
              <a:pPr>
                <a:spcBef>
                  <a:spcPct val="50000"/>
                </a:spcBef>
                <a:buClrTx/>
                <a:buSzTx/>
                <a:buFontTx/>
                <a:buNone/>
              </a:pPr>
              <a:t>38</a:t>
            </a:fld>
            <a:endParaRPr kumimoji="0" lang="zh-CN" altLang="en-US" sz="1400"/>
          </a:p>
        </p:txBody>
      </p:sp>
      <p:sp>
        <p:nvSpPr>
          <p:cNvPr id="3" name="文本框 2"/>
          <p:cNvSpPr txBox="1"/>
          <p:nvPr/>
        </p:nvSpPr>
        <p:spPr>
          <a:xfrm>
            <a:off x="416771" y="2242564"/>
            <a:ext cx="7921625" cy="3754438"/>
          </a:xfrm>
          <a:prstGeom prst="rect">
            <a:avLst/>
          </a:prstGeom>
          <a:noFill/>
        </p:spPr>
        <p:txBody>
          <a:bodyPr>
            <a:spAutoFit/>
          </a:bodyPr>
          <a:lstStyle/>
          <a:p>
            <a:pPr marL="457200" indent="-457200" eaLnBrk="1" hangingPunct="1">
              <a:lnSpc>
                <a:spcPct val="150000"/>
              </a:lnSpc>
              <a:buClr>
                <a:srgbClr val="FF00FF"/>
              </a:buClr>
              <a:buSzPct val="80000"/>
              <a:buFont typeface="Wingdings" panose="05000000000000000000" pitchFamily="2" charset="2"/>
              <a:buChar char="p"/>
              <a:defRPr/>
            </a:pPr>
            <a:r>
              <a:rPr lang="zh-CN" altLang="en-US" b="0">
                <a:solidFill>
                  <a:schemeClr val="bg2"/>
                </a:solidFill>
                <a:effectLst>
                  <a:outerShdw blurRad="38100" dist="38100" dir="2700000" algn="tl">
                    <a:srgbClr val="FFFFFF"/>
                  </a:outerShdw>
                </a:effectLst>
                <a:latin typeface="+mn-lt"/>
                <a:ea typeface="楷体" panose="02010609060101010101" pitchFamily="49" charset="-122"/>
              </a:rPr>
              <a:t>关键技术：人造地球卫星和飞船</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marL="457200" indent="-457200" eaLnBrk="1" hangingPunct="1">
              <a:lnSpc>
                <a:spcPct val="150000"/>
              </a:lnSpc>
              <a:buClr>
                <a:srgbClr val="FF00FF"/>
              </a:buClr>
              <a:buSzPct val="80000"/>
              <a:buFont typeface="Wingdings" panose="05000000000000000000" pitchFamily="2" charset="2"/>
              <a:buChar char="p"/>
              <a:defRPr/>
            </a:pPr>
            <a:r>
              <a:rPr lang="zh-CN" altLang="en-US" b="0" smtClean="0">
                <a:solidFill>
                  <a:schemeClr val="bg2"/>
                </a:solidFill>
                <a:effectLst>
                  <a:outerShdw blurRad="38100" dist="38100" dir="2700000" algn="tl">
                    <a:srgbClr val="FFFFFF"/>
                  </a:outerShdw>
                </a:effectLst>
                <a:latin typeface="+mn-lt"/>
                <a:ea typeface="楷体" panose="02010609060101010101" pitchFamily="49" charset="-122"/>
              </a:rPr>
              <a:t>传感器：多光谱相机</a:t>
            </a:r>
            <a:r>
              <a:rPr lang="zh-CN" altLang="en-US" b="0">
                <a:solidFill>
                  <a:schemeClr val="bg2"/>
                </a:solidFill>
                <a:effectLst>
                  <a:outerShdw blurRad="38100" dist="38100" dir="2700000" algn="tl">
                    <a:srgbClr val="FFFFFF"/>
                  </a:outerShdw>
                </a:effectLst>
                <a:latin typeface="+mn-lt"/>
                <a:ea typeface="楷体" panose="02010609060101010101" pitchFamily="49" charset="-122"/>
              </a:rPr>
              <a:t>，多波段扫描，微波辐射计，合成孔径雷测试雷达，电视摄像仪</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marL="457200" indent="-457200" eaLnBrk="1" hangingPunct="1">
              <a:lnSpc>
                <a:spcPct val="150000"/>
              </a:lnSpc>
              <a:buClr>
                <a:srgbClr val="FF00FF"/>
              </a:buClr>
              <a:buSzPct val="80000"/>
              <a:buFont typeface="Wingdings" panose="05000000000000000000" pitchFamily="2" charset="2"/>
              <a:buChar char="p"/>
              <a:defRPr/>
            </a:pPr>
            <a:r>
              <a:rPr lang="zh-CN" altLang="en-US" b="0">
                <a:solidFill>
                  <a:schemeClr val="bg2"/>
                </a:solidFill>
                <a:effectLst>
                  <a:outerShdw blurRad="38100" dist="38100" dir="2700000" algn="tl">
                    <a:srgbClr val="FFFFFF"/>
                  </a:outerShdw>
                </a:effectLst>
                <a:latin typeface="+mn-lt"/>
                <a:ea typeface="楷体" panose="02010609060101010101" pitchFamily="49" charset="-122"/>
              </a:rPr>
              <a:t>分辨率和精度提高</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marL="457200" indent="-457200" eaLnBrk="1" hangingPunct="1">
              <a:lnSpc>
                <a:spcPct val="150000"/>
              </a:lnSpc>
              <a:buClr>
                <a:srgbClr val="FF00FF"/>
              </a:buClr>
              <a:buSzPct val="80000"/>
              <a:buFont typeface="Wingdings" panose="05000000000000000000" pitchFamily="2" charset="2"/>
              <a:buChar char="p"/>
              <a:defRPr/>
            </a:pPr>
            <a:r>
              <a:rPr lang="zh-CN" altLang="en-US" b="0">
                <a:solidFill>
                  <a:schemeClr val="bg2"/>
                </a:solidFill>
                <a:effectLst>
                  <a:outerShdw blurRad="38100" dist="38100" dir="2700000" algn="tl">
                    <a:srgbClr val="FFFFFF"/>
                  </a:outerShdw>
                </a:effectLst>
                <a:latin typeface="+mn-lt"/>
                <a:ea typeface="楷体" panose="02010609060101010101" pitchFamily="49" charset="-122"/>
              </a:rPr>
              <a:t>分析解译技术改进</a:t>
            </a:r>
            <a:endParaRPr lang="en-US" altLang="zh-CN" b="0">
              <a:solidFill>
                <a:schemeClr val="bg2"/>
              </a:solidFill>
              <a:effectLst>
                <a:outerShdw blurRad="38100" dist="38100" dir="2700000" algn="tl">
                  <a:srgbClr val="FFFFFF"/>
                </a:outerShdw>
              </a:effectLst>
              <a:latin typeface="+mn-lt"/>
              <a:ea typeface="楷体" panose="02010609060101010101" pitchFamily="49" charset="-122"/>
            </a:endParaRPr>
          </a:p>
          <a:p>
            <a:pPr>
              <a:defRPr/>
            </a:pPr>
            <a:endParaRPr lang="zh-CN" altLang="en-US"/>
          </a:p>
        </p:txBody>
      </p:sp>
      <p:pic>
        <p:nvPicPr>
          <p:cNvPr id="3074" name="Picture 2" descr="人造地球卫星| Star Wal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358"/>
          <a:stretch/>
        </p:blipFill>
        <p:spPr bwMode="auto">
          <a:xfrm>
            <a:off x="4672809" y="4324172"/>
            <a:ext cx="4175966" cy="2082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66FF"/>
              </a:buClr>
              <a:buSzPct val="80000"/>
              <a:buFont typeface="Wingdings" panose="05000000000000000000" pitchFamily="2" charset="2"/>
              <a:buChar char="p"/>
              <a:defRPr/>
            </a:pPr>
            <a:r>
              <a:rPr lang="zh-CN" altLang="en-US" sz="3600">
                <a:solidFill>
                  <a:schemeClr val="bg2"/>
                </a:solidFill>
                <a:effectLst>
                  <a:outerShdw blurRad="38100" dist="38100" dir="2700000" algn="tl">
                    <a:srgbClr val="FFFFFF"/>
                  </a:outerShdw>
                </a:effectLst>
                <a:ea typeface="华文新魏" panose="02010800040101010101" pitchFamily="2" charset="-122"/>
              </a:rPr>
              <a:t>按平台</a:t>
            </a:r>
            <a:r>
              <a:rPr lang="zh-CN" altLang="en-US" sz="3600" smtClean="0">
                <a:solidFill>
                  <a:schemeClr val="bg2"/>
                </a:solidFill>
                <a:effectLst>
                  <a:outerShdw blurRad="38100" dist="38100" dir="2700000" algn="tl">
                    <a:srgbClr val="FFFFFF"/>
                  </a:outerShdw>
                </a:effectLst>
                <a:ea typeface="华文新魏" panose="02010800040101010101" pitchFamily="2" charset="-122"/>
              </a:rPr>
              <a:t>分</a:t>
            </a:r>
            <a:endParaRPr lang="zh-CN" altLang="en-US" sz="3600">
              <a:solidFill>
                <a:schemeClr val="bg2"/>
              </a:solidFill>
              <a:effectLst>
                <a:outerShdw blurRad="38100" dist="38100" dir="2700000" algn="tl">
                  <a:srgbClr val="FFFFFF"/>
                </a:outerShdw>
              </a:effectLst>
              <a:ea typeface="华文新魏" panose="02010800040101010101" pitchFamily="2" charset="-122"/>
            </a:endParaRPr>
          </a:p>
          <a:p>
            <a:pPr eaLnBrk="1" hangingPunct="1">
              <a:lnSpc>
                <a:spcPct val="200000"/>
              </a:lnSpc>
              <a:buClr>
                <a:srgbClr val="FF66FF"/>
              </a:buClr>
              <a:buSzTx/>
              <a:buFont typeface="Wingdings" panose="05000000000000000000" pitchFamily="2" charset="2"/>
              <a:buNone/>
              <a:defRPr/>
            </a:pPr>
            <a:r>
              <a:rPr lang="zh-CN" altLang="en-US">
                <a:solidFill>
                  <a:schemeClr val="bg2"/>
                </a:solidFill>
                <a:effectLst>
                  <a:outerShdw blurRad="38100" dist="38100" dir="2700000" algn="tl">
                    <a:srgbClr val="FFFFFF"/>
                  </a:outerShdw>
                </a:effectLst>
                <a:ea typeface="华文新魏" panose="02010800040101010101" pitchFamily="2" charset="-122"/>
              </a:rPr>
              <a:t>         </a:t>
            </a:r>
            <a:r>
              <a:rPr lang="zh-CN" altLang="en-US">
                <a:solidFill>
                  <a:srgbClr val="FF0000"/>
                </a:solidFill>
                <a:effectLst>
                  <a:outerShdw blurRad="38100" dist="38100" dir="2700000" algn="tl">
                    <a:srgbClr val="FFFFFF"/>
                  </a:outerShdw>
                </a:effectLst>
                <a:latin typeface="+mn-ea"/>
              </a:rPr>
              <a:t>地面遥感</a:t>
            </a:r>
            <a:r>
              <a:rPr lang="zh-CN" altLang="en-US">
                <a:solidFill>
                  <a:schemeClr val="bg2"/>
                </a:solidFill>
                <a:effectLst>
                  <a:outerShdw blurRad="38100" dist="38100" dir="2700000" algn="tl">
                    <a:srgbClr val="FFFFFF"/>
                  </a:outerShdw>
                </a:effectLst>
                <a:latin typeface="+mn-ea"/>
              </a:rPr>
              <a:t>、</a:t>
            </a:r>
            <a:r>
              <a:rPr lang="zh-CN" altLang="en-US">
                <a:solidFill>
                  <a:srgbClr val="FF0000"/>
                </a:solidFill>
                <a:effectLst>
                  <a:outerShdw blurRad="38100" dist="38100" dir="2700000" algn="tl">
                    <a:srgbClr val="FFFFFF"/>
                  </a:outerShdw>
                </a:effectLst>
                <a:latin typeface="+mn-ea"/>
              </a:rPr>
              <a:t>航空遥感</a:t>
            </a:r>
            <a:r>
              <a:rPr lang="zh-CN" altLang="en-US">
                <a:solidFill>
                  <a:schemeClr val="bg2"/>
                </a:solidFill>
                <a:effectLst>
                  <a:outerShdw blurRad="38100" dist="38100" dir="2700000" algn="tl">
                    <a:srgbClr val="FFFFFF"/>
                  </a:outerShdw>
                </a:effectLst>
                <a:latin typeface="+mn-ea"/>
              </a:rPr>
              <a:t>、</a:t>
            </a:r>
            <a:r>
              <a:rPr lang="zh-CN" altLang="en-US">
                <a:solidFill>
                  <a:srgbClr val="FF0000"/>
                </a:solidFill>
                <a:effectLst>
                  <a:outerShdw blurRad="38100" dist="38100" dir="2700000" algn="tl">
                    <a:srgbClr val="FFFFFF"/>
                  </a:outerShdw>
                </a:effectLst>
                <a:latin typeface="+mn-ea"/>
              </a:rPr>
              <a:t>航天遥感</a:t>
            </a:r>
            <a:r>
              <a:rPr lang="zh-CN" altLang="en-US">
                <a:solidFill>
                  <a:schemeClr val="bg2"/>
                </a:solidFill>
                <a:effectLst>
                  <a:outerShdw blurRad="38100" dist="38100" dir="2700000" algn="tl">
                    <a:srgbClr val="FFFFFF"/>
                  </a:outerShdw>
                </a:effectLst>
                <a:latin typeface="+mn-ea"/>
              </a:rPr>
              <a:t>。</a:t>
            </a:r>
            <a:endParaRPr lang="zh-CN" altLang="en-US" sz="3600">
              <a:solidFill>
                <a:schemeClr val="bg2"/>
              </a:solidFill>
              <a:effectLst>
                <a:outerShdw blurRad="38100" dist="38100" dir="2700000" algn="tl">
                  <a:srgbClr val="FFFFFF"/>
                </a:outerShdw>
              </a:effectLst>
              <a:latin typeface="+mn-ea"/>
            </a:endParaRPr>
          </a:p>
          <a:p>
            <a:pPr marL="0" indent="0" eaLnBrk="1" hangingPunct="1">
              <a:buClr>
                <a:srgbClr val="FF66FF"/>
              </a:buClr>
              <a:buSzTx/>
              <a:buNone/>
              <a:defRPr/>
            </a:pPr>
            <a:endParaRPr lang="en-US" altLang="zh-CN">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chemeClr val="bg1"/>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sz="3600">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p:txBody>
      </p:sp>
      <p:sp>
        <p:nvSpPr>
          <p:cNvPr id="180233" name="Rectangle 9"/>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4</a:t>
            </a:r>
            <a:r>
              <a:rPr lang="zh-CN" altLang="en-US" sz="5400">
                <a:solidFill>
                  <a:schemeClr val="bg2"/>
                </a:solidFill>
                <a:effectLst/>
                <a:ea typeface="华文新魏" panose="02010800040101010101" pitchFamily="2" charset="-122"/>
              </a:rPr>
              <a:t> 遥感分类</a:t>
            </a:r>
          </a:p>
        </p:txBody>
      </p:sp>
      <p:sp>
        <p:nvSpPr>
          <p:cNvPr id="55300"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07EB7A41-F018-461F-8847-8860865E1308}" type="slidenum">
              <a:rPr kumimoji="0" lang="zh-CN" altLang="en-US" sz="1400"/>
              <a:pPr>
                <a:spcBef>
                  <a:spcPct val="50000"/>
                </a:spcBef>
                <a:buClrTx/>
                <a:buSzTx/>
                <a:buFontTx/>
                <a:buNone/>
              </a:pPr>
              <a:t>39</a:t>
            </a:fld>
            <a:endParaRPr kumimoji="0" lang="zh-CN" altLang="en-US" sz="1400"/>
          </a:p>
        </p:txBody>
      </p:sp>
      <p:pic>
        <p:nvPicPr>
          <p:cNvPr id="5530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836863"/>
            <a:ext cx="8528050"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descr="水滴"/>
          <p:cNvSpPr>
            <a:spLocks noGrp="1" noChangeArrowheads="1"/>
          </p:cNvSpPr>
          <p:nvPr>
            <p:ph type="body" idx="1"/>
          </p:nvPr>
        </p:nvSpPr>
        <p:spPr>
          <a:xfrm>
            <a:off x="4" y="1135063"/>
            <a:ext cx="7726363" cy="717550"/>
          </a:xfrm>
          <a:solidFill>
            <a:schemeClr val="tx1">
              <a:lumMod val="95000"/>
            </a:schemeClr>
          </a:solidFill>
          <a:ln w="12700">
            <a:miter lim="800000"/>
            <a:headEnd/>
            <a:tailEnd/>
          </a:ln>
        </p:spPr>
        <p:txBody>
          <a:bodyPr/>
          <a:lstStyle/>
          <a:p>
            <a:pPr eaLnBrk="1" hangingPunct="1">
              <a:buClr>
                <a:srgbClr val="00B050"/>
              </a:buClr>
              <a:buSzPct val="80000"/>
              <a:buFont typeface="Wingdings" panose="05000000000000000000" pitchFamily="2" charset="2"/>
              <a:buChar char="p"/>
              <a:defRPr/>
            </a:pPr>
            <a:r>
              <a:rPr lang="zh-CN" altLang="en-US" sz="36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我们</a:t>
            </a:r>
            <a:r>
              <a:rPr lang="en-US" altLang="zh-CN" sz="3600" b="1">
                <a:solidFill>
                  <a:srgbClr val="00B050"/>
                </a:solidFill>
                <a:effectLst>
                  <a:outerShdw blurRad="38100" dist="38100" dir="2700000" algn="tl">
                    <a:srgbClr val="FFFFFF"/>
                  </a:outerShdw>
                </a:effectLst>
                <a:ea typeface="楷体" panose="02010609060101010101" pitchFamily="49" charset="-122"/>
              </a:rPr>
              <a:t>(</a:t>
            </a:r>
            <a:r>
              <a:rPr lang="zh-CN" altLang="en-US" sz="36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人</a:t>
            </a:r>
            <a:r>
              <a:rPr lang="en-US" altLang="zh-CN" sz="3600" b="1">
                <a:solidFill>
                  <a:srgbClr val="00B050"/>
                </a:solidFill>
                <a:effectLst>
                  <a:outerShdw blurRad="38100" dist="38100" dir="2700000" algn="tl">
                    <a:srgbClr val="FFFFFF"/>
                  </a:outerShdw>
                </a:effectLst>
                <a:ea typeface="楷体" panose="02010609060101010101" pitchFamily="49" charset="-122"/>
              </a:rPr>
              <a:t>)</a:t>
            </a:r>
            <a:r>
              <a:rPr lang="zh-CN" altLang="en-US" sz="36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怎么感知</a:t>
            </a:r>
            <a:r>
              <a:rPr lang="en-US" altLang="zh-CN" sz="3600" b="1">
                <a:solidFill>
                  <a:srgbClr val="00B050"/>
                </a:solidFill>
                <a:effectLst>
                  <a:outerShdw blurRad="38100" dist="38100" dir="2700000" algn="tl">
                    <a:srgbClr val="FFFFFF"/>
                  </a:outerShdw>
                </a:effectLst>
                <a:ea typeface="楷体" panose="02010609060101010101" pitchFamily="49" charset="-122"/>
              </a:rPr>
              <a:t>(sense)</a:t>
            </a:r>
            <a:r>
              <a:rPr lang="zh-CN" altLang="en-US" sz="36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外界？</a:t>
            </a:r>
            <a:endParaRPr lang="en-US" altLang="zh-CN" sz="36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SzTx/>
              <a:buNone/>
              <a:defRPr/>
            </a:pPr>
            <a:r>
              <a:rPr lang="zh-CN" altLang="en-US" sz="4000" b="1">
                <a:solidFill>
                  <a:schemeClr val="bg2"/>
                </a:solidFill>
                <a:effectLst>
                  <a:outerShdw blurRad="38100" dist="38100" dir="2700000" algn="tl">
                    <a:srgbClr val="FFFFFF"/>
                  </a:outerShdw>
                </a:effectLst>
                <a:latin typeface="+mj-ea"/>
                <a:ea typeface="+mj-ea"/>
              </a:rPr>
              <a:t>   </a:t>
            </a:r>
            <a:endParaRPr lang="en-US" altLang="zh-CN" sz="3600" b="1">
              <a:solidFill>
                <a:schemeClr val="bg2"/>
              </a:solidFill>
              <a:effectLst>
                <a:outerShdw blurRad="38100" dist="38100" dir="2700000" algn="tl">
                  <a:srgbClr val="FFFFFF"/>
                </a:outerShdw>
              </a:effectLst>
              <a:latin typeface="+mj-ea"/>
              <a:ea typeface="+mj-ea"/>
            </a:endParaRPr>
          </a:p>
        </p:txBody>
      </p:sp>
      <p:sp>
        <p:nvSpPr>
          <p:cNvPr id="174088" name="Rectangle 8"/>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lumMod val="95000"/>
                    <a:lumOff val="5000"/>
                  </a:schemeClr>
                </a:solidFill>
                <a:effectLst/>
                <a:ea typeface="华文新魏" panose="02010800040101010101" pitchFamily="2" charset="-122"/>
              </a:rPr>
              <a:t>§1 绪论</a:t>
            </a:r>
          </a:p>
        </p:txBody>
      </p:sp>
      <p:sp>
        <p:nvSpPr>
          <p:cNvPr id="8196"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2099B4DD-FEEC-44E7-9FE3-3BF3715A07A2}" type="slidenum">
              <a:rPr kumimoji="0" lang="zh-CN" altLang="en-US" sz="1400"/>
              <a:pPr>
                <a:spcBef>
                  <a:spcPct val="50000"/>
                </a:spcBef>
                <a:buClrTx/>
                <a:buSzTx/>
                <a:buFontTx/>
                <a:buNone/>
              </a:pPr>
              <a:t>4</a:t>
            </a:fld>
            <a:endParaRPr kumimoji="0" lang="zh-CN" altLang="en-US" sz="1400"/>
          </a:p>
        </p:txBody>
      </p:sp>
      <p:sp>
        <p:nvSpPr>
          <p:cNvPr id="8197" name="AutoShape 6" descr="https://i.pinimg.com/564x/cd/53/89/cd538975776cf7b7487b9dd326333d17.jpg"/>
          <p:cNvSpPr>
            <a:spLocks noChangeAspect="1" noChangeArrowheads="1"/>
          </p:cNvSpPr>
          <p:nvPr/>
        </p:nvSpPr>
        <p:spPr bwMode="auto">
          <a:xfrm>
            <a:off x="88900"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sp>
        <p:nvSpPr>
          <p:cNvPr id="8198" name="AutoShape 8" descr="Five Sense Organs of The Human Body | Best Facts &amp;amp; Figure | Human body  organs, Human body, Senses"/>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endParaRPr lang="zh-CN" altLang="en-US" sz="2800"/>
          </a:p>
        </p:txBody>
      </p:sp>
      <p:pic>
        <p:nvPicPr>
          <p:cNvPr id="11271" name="图片 3"/>
          <p:cNvPicPr>
            <a:picLocks noChangeAspect="1"/>
          </p:cNvPicPr>
          <p:nvPr/>
        </p:nvPicPr>
        <p:blipFill>
          <a:blip r:embed="rId3">
            <a:extLst>
              <a:ext uri="{28A0092B-C50C-407E-A947-70E740481C1C}">
                <a14:useLocalDpi xmlns:a14="http://schemas.microsoft.com/office/drawing/2010/main" val="0"/>
              </a:ext>
            </a:extLst>
          </a:blip>
          <a:srcRect l="983" t="12054" r="1682" b="9918"/>
          <a:stretch>
            <a:fillRect/>
          </a:stretch>
        </p:blipFill>
        <p:spPr bwMode="auto">
          <a:xfrm>
            <a:off x="860429" y="1998667"/>
            <a:ext cx="71294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文本框 4"/>
          <p:cNvSpPr txBox="1">
            <a:spLocks noChangeArrowheads="1"/>
          </p:cNvSpPr>
          <p:nvPr/>
        </p:nvSpPr>
        <p:spPr bwMode="auto">
          <a:xfrm>
            <a:off x="1154113" y="5537204"/>
            <a:ext cx="100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rgbClr val="FF0000"/>
                </a:solidFill>
              </a:rPr>
              <a:t>视觉</a:t>
            </a:r>
          </a:p>
        </p:txBody>
      </p:sp>
      <p:sp>
        <p:nvSpPr>
          <p:cNvPr id="11273" name="文本框 8"/>
          <p:cNvSpPr txBox="1">
            <a:spLocks noChangeArrowheads="1"/>
          </p:cNvSpPr>
          <p:nvPr/>
        </p:nvSpPr>
        <p:spPr bwMode="auto">
          <a:xfrm>
            <a:off x="2543175" y="5561017"/>
            <a:ext cx="100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rgbClr val="0070C0"/>
                </a:solidFill>
              </a:rPr>
              <a:t>触觉</a:t>
            </a:r>
          </a:p>
        </p:txBody>
      </p:sp>
      <p:sp>
        <p:nvSpPr>
          <p:cNvPr id="11274" name="文本框 9"/>
          <p:cNvSpPr txBox="1">
            <a:spLocks noChangeArrowheads="1"/>
          </p:cNvSpPr>
          <p:nvPr/>
        </p:nvSpPr>
        <p:spPr bwMode="auto">
          <a:xfrm>
            <a:off x="3959225" y="5561017"/>
            <a:ext cx="100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rgbClr val="0070C0"/>
                </a:solidFill>
              </a:rPr>
              <a:t>嗅觉</a:t>
            </a:r>
          </a:p>
        </p:txBody>
      </p:sp>
      <p:sp>
        <p:nvSpPr>
          <p:cNvPr id="11275" name="文本框 10"/>
          <p:cNvSpPr txBox="1">
            <a:spLocks noChangeArrowheads="1"/>
          </p:cNvSpPr>
          <p:nvPr/>
        </p:nvSpPr>
        <p:spPr bwMode="auto">
          <a:xfrm>
            <a:off x="5335592" y="5537204"/>
            <a:ext cx="10112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rgbClr val="0070C0"/>
                </a:solidFill>
              </a:rPr>
              <a:t>味觉</a:t>
            </a:r>
          </a:p>
        </p:txBody>
      </p:sp>
      <p:sp>
        <p:nvSpPr>
          <p:cNvPr id="11276" name="文本框 11"/>
          <p:cNvSpPr txBox="1">
            <a:spLocks noChangeArrowheads="1"/>
          </p:cNvSpPr>
          <p:nvPr/>
        </p:nvSpPr>
        <p:spPr bwMode="auto">
          <a:xfrm>
            <a:off x="6875463" y="5524504"/>
            <a:ext cx="100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a:solidFill>
                  <a:srgbClr val="FF0000"/>
                </a:solidFill>
              </a:rPr>
              <a:t>听觉</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fade">
                                      <p:cBhvr>
                                        <p:cTn id="7" dur="500"/>
                                        <p:tgtEl>
                                          <p:spTgt spid="112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73"/>
                                        </p:tgtEl>
                                        <p:attrNameLst>
                                          <p:attrName>style.visibility</p:attrName>
                                        </p:attrNameLst>
                                      </p:cBhvr>
                                      <p:to>
                                        <p:strVal val="visible"/>
                                      </p:to>
                                    </p:set>
                                    <p:animEffect transition="in" filter="fade">
                                      <p:cBhvr>
                                        <p:cTn id="15" dur="500"/>
                                        <p:tgtEl>
                                          <p:spTgt spid="112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274"/>
                                        </p:tgtEl>
                                        <p:attrNameLst>
                                          <p:attrName>style.visibility</p:attrName>
                                        </p:attrNameLst>
                                      </p:cBhvr>
                                      <p:to>
                                        <p:strVal val="visible"/>
                                      </p:to>
                                    </p:set>
                                    <p:animEffect transition="in" filter="fade">
                                      <p:cBhvr>
                                        <p:cTn id="18" dur="500"/>
                                        <p:tgtEl>
                                          <p:spTgt spid="112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275"/>
                                        </p:tgtEl>
                                        <p:attrNameLst>
                                          <p:attrName>style.visibility</p:attrName>
                                        </p:attrNameLst>
                                      </p:cBhvr>
                                      <p:to>
                                        <p:strVal val="visible"/>
                                      </p:to>
                                    </p:set>
                                    <p:animEffect transition="in" filter="fade">
                                      <p:cBhvr>
                                        <p:cTn id="21" dur="500"/>
                                        <p:tgtEl>
                                          <p:spTgt spid="1127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76"/>
                                        </p:tgtEl>
                                        <p:attrNameLst>
                                          <p:attrName>style.visibility</p:attrName>
                                        </p:attrNameLst>
                                      </p:cBhvr>
                                      <p:to>
                                        <p:strVal val="visible"/>
                                      </p:to>
                                    </p:set>
                                    <p:animEffect transition="in" filter="fade">
                                      <p:cBhvr>
                                        <p:cTn id="24"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p:bldP spid="11273" grpId="0"/>
      <p:bldP spid="11274" grpId="0"/>
      <p:bldP spid="11275" grpId="0"/>
      <p:bldP spid="1127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66FF"/>
              </a:buClr>
              <a:buSzPct val="80000"/>
              <a:buFont typeface="Wingdings" panose="05000000000000000000" pitchFamily="2" charset="2"/>
              <a:buChar char="p"/>
              <a:defRPr/>
            </a:pPr>
            <a:r>
              <a:rPr lang="zh-CN" altLang="en-US" sz="3600">
                <a:solidFill>
                  <a:schemeClr val="bg2"/>
                </a:solidFill>
                <a:effectLst>
                  <a:outerShdw blurRad="38100" dist="38100" dir="2700000" algn="tl">
                    <a:srgbClr val="FFFFFF"/>
                  </a:outerShdw>
                </a:effectLst>
                <a:ea typeface="华文新魏" panose="02010800040101010101" pitchFamily="2" charset="-122"/>
              </a:rPr>
              <a:t>按传感器</a:t>
            </a:r>
            <a:r>
              <a:rPr lang="zh-CN" altLang="en-US" sz="3600" smtClean="0">
                <a:solidFill>
                  <a:schemeClr val="bg2"/>
                </a:solidFill>
                <a:effectLst>
                  <a:outerShdw blurRad="38100" dist="38100" dir="2700000" algn="tl">
                    <a:srgbClr val="FFFFFF"/>
                  </a:outerShdw>
                </a:effectLst>
                <a:ea typeface="华文新魏" panose="02010800040101010101" pitchFamily="2" charset="-122"/>
              </a:rPr>
              <a:t>探测</a:t>
            </a:r>
            <a:r>
              <a:rPr lang="zh-CN" altLang="en-US" sz="3600" smtClean="0">
                <a:solidFill>
                  <a:schemeClr val="bg1"/>
                </a:solidFill>
                <a:effectLst>
                  <a:outerShdw blurRad="38100" dist="38100" dir="2700000" algn="tl">
                    <a:srgbClr val="FFFFFF"/>
                  </a:outerShdw>
                </a:effectLst>
                <a:ea typeface="华文新魏" panose="02010800040101010101" pitchFamily="2" charset="-122"/>
              </a:rPr>
              <a:t>电磁波</a:t>
            </a:r>
            <a:r>
              <a:rPr lang="zh-CN" altLang="en-US" sz="3600" smtClean="0">
                <a:solidFill>
                  <a:schemeClr val="bg1"/>
                </a:solidFill>
                <a:effectLst>
                  <a:outerShdw blurRad="38100" dist="38100" dir="2700000" algn="tl">
                    <a:srgbClr val="FFFFFF"/>
                  </a:outerShdw>
                </a:effectLst>
                <a:ea typeface="华文新魏" panose="02010800040101010101" pitchFamily="2" charset="-122"/>
              </a:rPr>
              <a:t>的波</a:t>
            </a:r>
            <a:r>
              <a:rPr lang="zh-CN" altLang="en-US" sz="3600" smtClean="0">
                <a:solidFill>
                  <a:schemeClr val="bg1"/>
                </a:solidFill>
                <a:effectLst>
                  <a:outerShdw blurRad="38100" dist="38100" dir="2700000" algn="tl">
                    <a:srgbClr val="FFFFFF"/>
                  </a:outerShdw>
                </a:effectLst>
                <a:ea typeface="华文新魏" panose="02010800040101010101" pitchFamily="2" charset="-122"/>
              </a:rPr>
              <a:t>段</a:t>
            </a:r>
            <a:r>
              <a:rPr lang="zh-CN" altLang="en-US" sz="3600">
                <a:solidFill>
                  <a:schemeClr val="bg2"/>
                </a:solidFill>
                <a:effectLst>
                  <a:outerShdw blurRad="38100" dist="38100" dir="2700000" algn="tl">
                    <a:srgbClr val="FFFFFF"/>
                  </a:outerShdw>
                </a:effectLst>
                <a:ea typeface="华文新魏" panose="02010800040101010101" pitchFamily="2" charset="-122"/>
              </a:rPr>
              <a:t>分</a:t>
            </a:r>
          </a:p>
          <a:p>
            <a:pPr eaLnBrk="1" hangingPunct="1">
              <a:buClr>
                <a:srgbClr val="FF66FF"/>
              </a:buClr>
              <a:buSzTx/>
              <a:buFont typeface="Wingdings" panose="05000000000000000000" pitchFamily="2" charset="2"/>
              <a:buNone/>
              <a:defRPr/>
            </a:pPr>
            <a:r>
              <a:rPr lang="zh-CN" altLang="en-US">
                <a:solidFill>
                  <a:schemeClr val="bg2"/>
                </a:solidFill>
                <a:effectLst>
                  <a:outerShdw blurRad="38100" dist="38100" dir="2700000" algn="tl">
                    <a:srgbClr val="FFFFFF"/>
                  </a:outerShdw>
                </a:effectLst>
                <a:ea typeface="华文新魏" panose="02010800040101010101" pitchFamily="2" charset="-122"/>
              </a:rPr>
              <a:t>         </a:t>
            </a:r>
            <a:endParaRPr lang="en-US" altLang="zh-CN" smtClean="0">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eaLnBrk="1" hangingPunct="1">
              <a:buClr>
                <a:srgbClr val="FF66FF"/>
              </a:buClr>
              <a:buSzTx/>
              <a:buFont typeface="Wingdings" panose="05000000000000000000" pitchFamily="2" charset="2"/>
              <a:buNone/>
              <a:defRPr/>
            </a:pPr>
            <a:endParaRPr lang="en-US" altLang="zh-CN" smtClean="0">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eaLnBrk="1" hangingPunct="1">
              <a:buClr>
                <a:srgbClr val="FF66FF"/>
              </a:buClr>
              <a:buSzTx/>
              <a:buFont typeface="Wingdings" panose="05000000000000000000" pitchFamily="2" charset="2"/>
              <a:buNone/>
              <a:defRPr/>
            </a:pPr>
            <a:endParaRPr lang="en-US" altLang="zh-CN" smtClean="0">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华文新魏" panose="02010800040101010101" pitchFamily="2" charset="-122"/>
              <a:ea typeface="华文新魏" panose="02010800040101010101" pitchFamily="2" charset="-122"/>
            </a:endParaRPr>
          </a:p>
          <a:p>
            <a:pPr eaLnBrk="1" hangingPunct="1">
              <a:buClr>
                <a:srgbClr val="FF66FF"/>
              </a:buClr>
              <a:buSzTx/>
              <a:buFont typeface="Wingdings" panose="05000000000000000000" pitchFamily="2" charset="2"/>
              <a:buNone/>
              <a:defRPr/>
            </a:pPr>
            <a:r>
              <a:rPr lang="zh-CN" altLang="en-US" smtClean="0">
                <a:solidFill>
                  <a:schemeClr val="bg2"/>
                </a:solidFill>
                <a:effectLst>
                  <a:outerShdw blurRad="38100" dist="38100" dir="2700000" algn="tl">
                    <a:srgbClr val="FFFFFF"/>
                  </a:outerShdw>
                </a:effectLst>
                <a:latin typeface="+mn-ea"/>
              </a:rPr>
              <a:t>      </a:t>
            </a:r>
            <a:r>
              <a:rPr lang="zh-CN" altLang="en-US" smtClean="0">
                <a:solidFill>
                  <a:srgbClr val="FF0000"/>
                </a:solidFill>
                <a:effectLst>
                  <a:outerShdw blurRad="38100" dist="38100" dir="2700000" algn="tl">
                    <a:srgbClr val="FFFFFF"/>
                  </a:outerShdw>
                </a:effectLst>
                <a:latin typeface="+mn-ea"/>
              </a:rPr>
              <a:t>可见光</a:t>
            </a:r>
            <a:r>
              <a:rPr lang="zh-CN" altLang="en-US">
                <a:solidFill>
                  <a:srgbClr val="FF0000"/>
                </a:solidFill>
                <a:effectLst>
                  <a:outerShdw blurRad="38100" dist="38100" dir="2700000" algn="tl">
                    <a:srgbClr val="FFFFFF"/>
                  </a:outerShdw>
                </a:effectLst>
                <a:latin typeface="+mn-ea"/>
              </a:rPr>
              <a:t>遥感</a:t>
            </a:r>
            <a:r>
              <a:rPr lang="zh-CN" altLang="en-US">
                <a:solidFill>
                  <a:schemeClr val="bg2"/>
                </a:solidFill>
                <a:effectLst>
                  <a:outerShdw blurRad="38100" dist="38100" dir="2700000" algn="tl">
                    <a:srgbClr val="FFFFFF"/>
                  </a:outerShdw>
                </a:effectLst>
                <a:latin typeface="+mn-ea"/>
              </a:rPr>
              <a:t>、</a:t>
            </a:r>
            <a:r>
              <a:rPr lang="zh-CN" altLang="en-US">
                <a:solidFill>
                  <a:srgbClr val="FF0000"/>
                </a:solidFill>
                <a:effectLst>
                  <a:outerShdw blurRad="38100" dist="38100" dir="2700000" algn="tl">
                    <a:srgbClr val="FFFFFF"/>
                  </a:outerShdw>
                </a:effectLst>
                <a:latin typeface="+mn-ea"/>
              </a:rPr>
              <a:t>红外遥感</a:t>
            </a:r>
            <a:r>
              <a:rPr lang="zh-CN" altLang="en-US">
                <a:solidFill>
                  <a:schemeClr val="bg2"/>
                </a:solidFill>
                <a:effectLst>
                  <a:outerShdw blurRad="38100" dist="38100" dir="2700000" algn="tl">
                    <a:srgbClr val="FFFFFF"/>
                  </a:outerShdw>
                </a:effectLst>
                <a:latin typeface="+mn-ea"/>
              </a:rPr>
              <a:t>、</a:t>
            </a:r>
            <a:r>
              <a:rPr lang="zh-CN" altLang="en-US">
                <a:solidFill>
                  <a:srgbClr val="FF0000"/>
                </a:solidFill>
                <a:effectLst>
                  <a:outerShdw blurRad="38100" dist="38100" dir="2700000" algn="tl">
                    <a:srgbClr val="FFFFFF"/>
                  </a:outerShdw>
                </a:effectLst>
                <a:latin typeface="+mn-ea"/>
              </a:rPr>
              <a:t>微波遥感</a:t>
            </a:r>
            <a:r>
              <a:rPr lang="zh-CN" altLang="en-US">
                <a:solidFill>
                  <a:schemeClr val="bg2"/>
                </a:solidFill>
                <a:effectLst>
                  <a:outerShdw blurRad="38100" dist="38100" dir="2700000" algn="tl">
                    <a:srgbClr val="FFFFFF"/>
                  </a:outerShdw>
                </a:effectLst>
                <a:latin typeface="+mn-ea"/>
              </a:rPr>
              <a:t>、</a:t>
            </a:r>
            <a:r>
              <a:rPr lang="zh-CN" altLang="en-US">
                <a:solidFill>
                  <a:srgbClr val="FF0000"/>
                </a:solidFill>
                <a:effectLst>
                  <a:outerShdw blurRad="38100" dist="38100" dir="2700000" algn="tl">
                    <a:srgbClr val="FFFFFF"/>
                  </a:outerShdw>
                </a:effectLst>
                <a:latin typeface="+mn-ea"/>
              </a:rPr>
              <a:t>紫外遥感</a:t>
            </a:r>
            <a:r>
              <a:rPr lang="zh-CN" altLang="en-US">
                <a:solidFill>
                  <a:schemeClr val="bg2"/>
                </a:solidFill>
                <a:effectLst>
                  <a:outerShdw blurRad="38100" dist="38100" dir="2700000" algn="tl">
                    <a:srgbClr val="FFFFFF"/>
                  </a:outerShdw>
                </a:effectLst>
                <a:latin typeface="+mn-ea"/>
              </a:rPr>
              <a:t>等。</a:t>
            </a:r>
            <a:endParaRPr lang="zh-CN" altLang="en-US" sz="3600">
              <a:solidFill>
                <a:schemeClr val="bg2"/>
              </a:solidFill>
              <a:effectLst>
                <a:outerShdw blurRad="38100" dist="38100" dir="2700000" algn="tl">
                  <a:srgbClr val="FFFFFF"/>
                </a:outerShdw>
              </a:effectLst>
              <a:latin typeface="+mn-ea"/>
            </a:endParaRPr>
          </a:p>
          <a:p>
            <a:pPr marL="0" indent="0" eaLnBrk="1" hangingPunct="1">
              <a:buClr>
                <a:srgbClr val="FF66FF"/>
              </a:buClr>
              <a:buSzTx/>
              <a:buNone/>
              <a:defRPr/>
            </a:pPr>
            <a:endParaRPr lang="en-US" altLang="zh-CN">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chemeClr val="bg1"/>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sz="3600">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p:txBody>
      </p:sp>
      <p:sp>
        <p:nvSpPr>
          <p:cNvPr id="180233" name="Rectangle 9"/>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4</a:t>
            </a:r>
            <a:r>
              <a:rPr lang="zh-CN" altLang="en-US" sz="5400">
                <a:solidFill>
                  <a:schemeClr val="bg2"/>
                </a:solidFill>
                <a:effectLst/>
                <a:ea typeface="华文新魏" panose="02010800040101010101" pitchFamily="2" charset="-122"/>
              </a:rPr>
              <a:t> 遥感分类</a:t>
            </a:r>
          </a:p>
        </p:txBody>
      </p:sp>
      <p:sp>
        <p:nvSpPr>
          <p:cNvPr id="5734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07A7B0B8-A76D-4A63-B96F-4E52F09884F1}" type="slidenum">
              <a:rPr kumimoji="0" lang="zh-CN" altLang="en-US" sz="1400"/>
              <a:pPr>
                <a:spcBef>
                  <a:spcPct val="50000"/>
                </a:spcBef>
                <a:buClrTx/>
                <a:buSzTx/>
                <a:buFontTx/>
                <a:buNone/>
              </a:pPr>
              <a:t>40</a:t>
            </a:fld>
            <a:endParaRPr kumimoji="0" lang="zh-CN" altLang="en-US" sz="1400"/>
          </a:p>
        </p:txBody>
      </p:sp>
      <p:pic>
        <p:nvPicPr>
          <p:cNvPr id="57349" name="Picture 6" descr="查看源图像"/>
          <p:cNvPicPr>
            <a:picLocks noChangeAspect="1" noChangeArrowheads="1"/>
          </p:cNvPicPr>
          <p:nvPr/>
        </p:nvPicPr>
        <p:blipFill rotWithShape="1">
          <a:blip r:embed="rId4">
            <a:extLst>
              <a:ext uri="{28A0092B-C50C-407E-A947-70E740481C1C}">
                <a14:useLocalDpi xmlns:a14="http://schemas.microsoft.com/office/drawing/2010/main" val="0"/>
              </a:ext>
            </a:extLst>
          </a:blip>
          <a:srcRect t="25056" b="20775"/>
          <a:stretch/>
        </p:blipFill>
        <p:spPr bwMode="auto">
          <a:xfrm>
            <a:off x="762000" y="1916832"/>
            <a:ext cx="7620000"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2" tx1="lt1" bg2="dk1" tx2="lt2" accent1="accent1" accent2="accent2" accent3="accent3" accent4="accent4" accent5="accent5" accent6="accent6" hlink="hlink" folHlink="folHlink"/>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226">
                                            <p:txEl>
                                              <p:pRg st="7" end="7"/>
                                            </p:txEl>
                                          </p:spTgt>
                                        </p:tgtEl>
                                        <p:attrNameLst>
                                          <p:attrName>style.visibility</p:attrName>
                                        </p:attrNameLst>
                                      </p:cBhvr>
                                      <p:to>
                                        <p:strVal val="visible"/>
                                      </p:to>
                                    </p:set>
                                    <p:animEffect transition="in" filter="fade">
                                      <p:cBhvr>
                                        <p:cTn id="7" dur="500"/>
                                        <p:tgtEl>
                                          <p:spTgt spid="1802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66FF"/>
              </a:buClr>
              <a:buSzPct val="80000"/>
              <a:buFont typeface="Wingdings" panose="05000000000000000000" pitchFamily="2" charset="2"/>
              <a:buChar char="p"/>
              <a:defRPr/>
            </a:pPr>
            <a:r>
              <a:rPr lang="zh-CN" altLang="en-US" sz="3600">
                <a:solidFill>
                  <a:schemeClr val="bg2"/>
                </a:solidFill>
                <a:effectLst>
                  <a:outerShdw blurRad="38100" dist="38100" dir="2700000" algn="tl">
                    <a:srgbClr val="FFFFFF"/>
                  </a:outerShdw>
                </a:effectLst>
                <a:ea typeface="华文新魏" panose="02010800040101010101" pitchFamily="2" charset="-122"/>
              </a:rPr>
              <a:t>按传感器的工作方式分</a:t>
            </a:r>
          </a:p>
          <a:p>
            <a:pPr eaLnBrk="1" hangingPunct="1">
              <a:buClr>
                <a:srgbClr val="FF66FF"/>
              </a:buClr>
              <a:buSzTx/>
              <a:buNone/>
              <a:defRPr/>
            </a:pPr>
            <a:r>
              <a:rPr lang="zh-CN" altLang="en-US">
                <a:solidFill>
                  <a:schemeClr val="bg2"/>
                </a:solidFill>
                <a:effectLst>
                  <a:outerShdw blurRad="38100" dist="38100" dir="2700000" algn="tl">
                    <a:srgbClr val="FFFFFF"/>
                  </a:outerShdw>
                </a:effectLst>
                <a:latin typeface="+mn-ea"/>
              </a:rPr>
              <a:t>     </a:t>
            </a:r>
            <a:r>
              <a:rPr lang="zh-CN" altLang="en-US" smtClean="0">
                <a:solidFill>
                  <a:schemeClr val="bg2"/>
                </a:solidFill>
                <a:effectLst>
                  <a:outerShdw blurRad="38100" dist="38100" dir="2700000" algn="tl">
                    <a:srgbClr val="FFFFFF"/>
                  </a:outerShdw>
                </a:effectLst>
                <a:latin typeface="+mn-ea"/>
              </a:rPr>
              <a:t>传感器接收自然产生的电磁波，</a:t>
            </a:r>
            <a:r>
              <a:rPr lang="zh-CN" altLang="en-US">
                <a:solidFill>
                  <a:srgbClr val="FF0000"/>
                </a:solidFill>
                <a:effectLst>
                  <a:outerShdw blurRad="38100" dist="38100" dir="2700000" algn="tl">
                    <a:srgbClr val="FFFFFF"/>
                  </a:outerShdw>
                </a:effectLst>
                <a:latin typeface="+mn-ea"/>
              </a:rPr>
              <a:t>被动</a:t>
            </a:r>
            <a:r>
              <a:rPr lang="zh-CN" altLang="en-US" smtClean="0">
                <a:solidFill>
                  <a:srgbClr val="FF0000"/>
                </a:solidFill>
                <a:effectLst>
                  <a:outerShdw blurRad="38100" dist="38100" dir="2700000" algn="tl">
                    <a:srgbClr val="FFFFFF"/>
                  </a:outerShdw>
                </a:effectLst>
                <a:latin typeface="+mn-ea"/>
              </a:rPr>
              <a:t>遥感</a:t>
            </a:r>
            <a:endParaRPr lang="en-US" altLang="zh-CN" smtClean="0">
              <a:solidFill>
                <a:srgbClr val="FF0000"/>
              </a:solidFill>
              <a:effectLst>
                <a:outerShdw blurRad="38100" dist="38100" dir="2700000" algn="tl">
                  <a:srgbClr val="FFFFFF"/>
                </a:outerShdw>
              </a:effectLst>
              <a:latin typeface="+mn-ea"/>
            </a:endParaRPr>
          </a:p>
          <a:p>
            <a:pPr eaLnBrk="1" hangingPunct="1">
              <a:buClr>
                <a:srgbClr val="FF66FF"/>
              </a:buClr>
              <a:buSzTx/>
              <a:buNone/>
              <a:defRPr/>
            </a:pPr>
            <a:r>
              <a:rPr lang="en-US" altLang="zh-CN">
                <a:solidFill>
                  <a:srgbClr val="FF0000"/>
                </a:solidFill>
                <a:effectLst>
                  <a:outerShdw blurRad="38100" dist="38100" dir="2700000" algn="tl">
                    <a:srgbClr val="FFFFFF"/>
                  </a:outerShdw>
                </a:effectLst>
                <a:latin typeface="+mn-ea"/>
              </a:rPr>
              <a:t> </a:t>
            </a:r>
            <a:r>
              <a:rPr lang="en-US" altLang="zh-CN" smtClean="0">
                <a:solidFill>
                  <a:srgbClr val="FF0000"/>
                </a:solidFill>
                <a:effectLst>
                  <a:outerShdw blurRad="38100" dist="38100" dir="2700000" algn="tl">
                    <a:srgbClr val="FFFFFF"/>
                  </a:outerShdw>
                </a:effectLst>
                <a:latin typeface="+mn-ea"/>
              </a:rPr>
              <a:t>    </a:t>
            </a:r>
            <a:r>
              <a:rPr lang="zh-CN" altLang="en-US" smtClean="0">
                <a:solidFill>
                  <a:schemeClr val="bg2"/>
                </a:solidFill>
                <a:effectLst>
                  <a:outerShdw blurRad="38100" dist="38100" dir="2700000" algn="tl">
                    <a:srgbClr val="FFFFFF"/>
                  </a:outerShdw>
                </a:effectLst>
                <a:latin typeface="+mn-ea"/>
              </a:rPr>
              <a:t>传感器接受人为释放的电磁波：</a:t>
            </a:r>
            <a:r>
              <a:rPr lang="zh-CN" altLang="en-US" smtClean="0">
                <a:solidFill>
                  <a:srgbClr val="FF0000"/>
                </a:solidFill>
                <a:effectLst>
                  <a:outerShdw blurRad="38100" dist="38100" dir="2700000" algn="tl">
                    <a:srgbClr val="FFFFFF"/>
                  </a:outerShdw>
                </a:effectLst>
                <a:latin typeface="+mn-ea"/>
              </a:rPr>
              <a:t>主动遥感</a:t>
            </a: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eaLnBrk="1" hangingPunct="1">
              <a:buClr>
                <a:srgbClr val="FF66FF"/>
              </a:buClr>
              <a:buSzTx/>
              <a:buFont typeface="Wingdings" panose="05000000000000000000" pitchFamily="2" charset="2"/>
              <a:buNone/>
              <a:defRPr/>
            </a:pPr>
            <a:endParaRPr lang="en-US" altLang="zh-CN">
              <a:solidFill>
                <a:schemeClr val="bg2"/>
              </a:solidFill>
              <a:effectLst>
                <a:outerShdw blurRad="38100" dist="38100" dir="2700000" algn="tl">
                  <a:srgbClr val="FFFFFF"/>
                </a:outerShdw>
              </a:effectLst>
              <a:latin typeface="+mn-ea"/>
            </a:endParaRPr>
          </a:p>
          <a:p>
            <a:pPr marL="0" indent="0" eaLnBrk="1" hangingPunct="1">
              <a:buClr>
                <a:srgbClr val="FF66FF"/>
              </a:buClr>
              <a:buSzTx/>
              <a:buNone/>
              <a:defRPr/>
            </a:pPr>
            <a:endParaRPr lang="en-US" altLang="zh-CN">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chemeClr val="bg1"/>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sz="3600">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p:txBody>
      </p:sp>
      <p:sp>
        <p:nvSpPr>
          <p:cNvPr id="180233" name="Rectangle 9"/>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4</a:t>
            </a:r>
            <a:r>
              <a:rPr lang="zh-CN" altLang="en-US" sz="5400">
                <a:solidFill>
                  <a:schemeClr val="bg2"/>
                </a:solidFill>
                <a:effectLst/>
                <a:ea typeface="华文新魏" panose="02010800040101010101" pitchFamily="2" charset="-122"/>
              </a:rPr>
              <a:t> 遥感分类</a:t>
            </a:r>
          </a:p>
        </p:txBody>
      </p:sp>
      <p:sp>
        <p:nvSpPr>
          <p:cNvPr id="59396"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70DB229-E43C-4DF9-B836-F1E2012A107A}" type="slidenum">
              <a:rPr kumimoji="0" lang="zh-CN" altLang="en-US" sz="1400"/>
              <a:pPr>
                <a:spcBef>
                  <a:spcPct val="50000"/>
                </a:spcBef>
                <a:buClrTx/>
                <a:buSzTx/>
                <a:buFontTx/>
                <a:buNone/>
              </a:pPr>
              <a:t>41</a:t>
            </a:fld>
            <a:endParaRPr kumimoji="0" lang="zh-CN" altLang="en-US" sz="1400"/>
          </a:p>
        </p:txBody>
      </p:sp>
      <p:pic>
        <p:nvPicPr>
          <p:cNvPr id="59397" name="Picture 2" descr="查看源图像"/>
          <p:cNvPicPr>
            <a:picLocks noChangeAspect="1" noChangeArrowheads="1"/>
          </p:cNvPicPr>
          <p:nvPr/>
        </p:nvPicPr>
        <p:blipFill rotWithShape="1">
          <a:blip r:embed="rId3">
            <a:extLst>
              <a:ext uri="{28A0092B-C50C-407E-A947-70E740481C1C}">
                <a14:useLocalDpi xmlns:a14="http://schemas.microsoft.com/office/drawing/2010/main" val="0"/>
              </a:ext>
            </a:extLst>
          </a:blip>
          <a:srcRect l="59042" t="2443" r="1201" b="1909"/>
          <a:stretch/>
        </p:blipFill>
        <p:spPr bwMode="auto">
          <a:xfrm>
            <a:off x="5148064" y="2965053"/>
            <a:ext cx="2227139"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查看源图像"/>
          <p:cNvPicPr>
            <a:picLocks noChangeAspect="1" noChangeArrowheads="1"/>
          </p:cNvPicPr>
          <p:nvPr/>
        </p:nvPicPr>
        <p:blipFill rotWithShape="1">
          <a:blip r:embed="rId3">
            <a:extLst>
              <a:ext uri="{28A0092B-C50C-407E-A947-70E740481C1C}">
                <a14:useLocalDpi xmlns:a14="http://schemas.microsoft.com/office/drawing/2010/main" val="0"/>
              </a:ext>
            </a:extLst>
          </a:blip>
          <a:srcRect l="1201" t="2443" r="42473" b="1909"/>
          <a:stretch/>
        </p:blipFill>
        <p:spPr bwMode="auto">
          <a:xfrm>
            <a:off x="1286394" y="2971924"/>
            <a:ext cx="315530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Clr>
                <a:srgbClr val="FF66FF"/>
              </a:buClr>
              <a:buSzPct val="80000"/>
              <a:buFont typeface="Wingdings" panose="05000000000000000000" pitchFamily="2" charset="2"/>
              <a:buChar char="p"/>
              <a:defRPr/>
            </a:pPr>
            <a:r>
              <a:rPr lang="zh-CN" altLang="en-US" sz="3600" smtClean="0">
                <a:solidFill>
                  <a:schemeClr val="bg2"/>
                </a:solidFill>
                <a:effectLst>
                  <a:outerShdw blurRad="38100" dist="38100" dir="2700000" algn="tl">
                    <a:srgbClr val="FFFFFF"/>
                  </a:outerShdw>
                </a:effectLst>
                <a:ea typeface="华文新魏" panose="02010800040101010101" pitchFamily="2" charset="-122"/>
              </a:rPr>
              <a:t>应用</a:t>
            </a:r>
            <a:r>
              <a:rPr lang="zh-CN" altLang="en-US" sz="3600">
                <a:solidFill>
                  <a:schemeClr val="bg2"/>
                </a:solidFill>
                <a:effectLst>
                  <a:outerShdw blurRad="38100" dist="38100" dir="2700000" algn="tl">
                    <a:srgbClr val="FFFFFF"/>
                  </a:outerShdw>
                </a:effectLst>
                <a:ea typeface="华文新魏" panose="02010800040101010101" pitchFamily="2" charset="-122"/>
              </a:rPr>
              <a:t>领域分（大气、水体</a:t>
            </a:r>
            <a:r>
              <a:rPr lang="zh-CN" altLang="en-US" sz="3600" smtClean="0">
                <a:solidFill>
                  <a:schemeClr val="bg2"/>
                </a:solidFill>
                <a:effectLst>
                  <a:outerShdw blurRad="38100" dist="38100" dir="2700000" algn="tl">
                    <a:srgbClr val="FFFFFF"/>
                  </a:outerShdw>
                </a:effectLst>
                <a:ea typeface="华文新魏" panose="02010800040101010101" pitchFamily="2" charset="-122"/>
              </a:rPr>
              <a:t>、植被、土壤</a:t>
            </a:r>
            <a:r>
              <a:rPr lang="zh-CN" altLang="en-US" sz="3600">
                <a:solidFill>
                  <a:schemeClr val="bg2"/>
                </a:solidFill>
                <a:effectLst>
                  <a:outerShdw blurRad="38100" dist="38100" dir="2700000" algn="tl">
                    <a:srgbClr val="FFFFFF"/>
                  </a:outerShdw>
                </a:effectLst>
                <a:ea typeface="华文新魏" panose="02010800040101010101" pitchFamily="2" charset="-122"/>
              </a:rPr>
              <a:t>）</a:t>
            </a:r>
            <a:endParaRPr lang="en-US" altLang="zh-CN" sz="3600">
              <a:solidFill>
                <a:schemeClr val="bg2"/>
              </a:solidFill>
              <a:effectLst>
                <a:outerShdw blurRad="38100" dist="38100" dir="2700000" algn="tl">
                  <a:srgbClr val="FFFFFF"/>
                </a:outerShdw>
              </a:effectLst>
              <a:ea typeface="华文新魏" panose="02010800040101010101" pitchFamily="2" charset="-122"/>
            </a:endParaRPr>
          </a:p>
          <a:p>
            <a:pPr marL="0" indent="0" eaLnBrk="1" hangingPunct="1">
              <a:buClr>
                <a:srgbClr val="FF66FF"/>
              </a:buClr>
              <a:buSzTx/>
              <a:buNone/>
              <a:defRPr/>
            </a:pPr>
            <a:endParaRPr lang="en-US" altLang="zh-CN">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chemeClr val="bg1"/>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sz="3600">
              <a:solidFill>
                <a:schemeClr val="bg2"/>
              </a:solidFill>
              <a:effectLst>
                <a:outerShdw blurRad="38100" dist="38100" dir="2700000" algn="tl">
                  <a:srgbClr val="FFFFFF"/>
                </a:outerShdw>
              </a:effectLst>
              <a:ea typeface="华文新魏" panose="02010800040101010101" pitchFamily="2" charset="-122"/>
            </a:endParaRPr>
          </a:p>
          <a:p>
            <a:pPr eaLnBrk="1" hangingPunct="1">
              <a:buClr>
                <a:srgbClr val="FF66FF"/>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ea typeface="华文新魏" panose="02010800040101010101" pitchFamily="2" charset="-122"/>
            </a:endParaRPr>
          </a:p>
        </p:txBody>
      </p:sp>
      <p:sp>
        <p:nvSpPr>
          <p:cNvPr id="180233" name="Rectangle 9"/>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4</a:t>
            </a:r>
            <a:r>
              <a:rPr lang="zh-CN" altLang="en-US" sz="5400">
                <a:solidFill>
                  <a:schemeClr val="bg2"/>
                </a:solidFill>
                <a:effectLst/>
                <a:ea typeface="华文新魏" panose="02010800040101010101" pitchFamily="2" charset="-122"/>
              </a:rPr>
              <a:t> 遥感分类</a:t>
            </a:r>
          </a:p>
        </p:txBody>
      </p:sp>
      <p:sp>
        <p:nvSpPr>
          <p:cNvPr id="59396"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70DB229-E43C-4DF9-B836-F1E2012A107A}" type="slidenum">
              <a:rPr kumimoji="0" lang="zh-CN" altLang="en-US" sz="1400"/>
              <a:pPr>
                <a:spcBef>
                  <a:spcPct val="50000"/>
                </a:spcBef>
                <a:buClrTx/>
                <a:buSzTx/>
                <a:buFontTx/>
                <a:buNone/>
              </a:pPr>
              <a:t>42</a:t>
            </a:fld>
            <a:endParaRPr kumimoji="0" lang="zh-CN" altLang="en-US" sz="1400"/>
          </a:p>
        </p:txBody>
      </p:sp>
      <p:pic>
        <p:nvPicPr>
          <p:cNvPr id="1026" name="Picture 2" descr="The light – Energy source – in remote sensing – Homepage Julien Chimot: a  journey in Earth observation satellite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77" y="1779308"/>
            <a:ext cx="3948251" cy="2605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ter Quality Data Pathfinder - Find Data | Earthd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2766" y="1779309"/>
            <a:ext cx="3964785" cy="2592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mote sensing for monitoring vegetation"/>
          <p:cNvPicPr>
            <a:picLocks noChangeAspect="1" noChangeArrowheads="1"/>
          </p:cNvPicPr>
          <p:nvPr/>
        </p:nvPicPr>
        <p:blipFill rotWithShape="1">
          <a:blip r:embed="rId5">
            <a:extLst>
              <a:ext uri="{28A0092B-C50C-407E-A947-70E740481C1C}">
                <a14:useLocalDpi xmlns:a14="http://schemas.microsoft.com/office/drawing/2010/main" val="0"/>
              </a:ext>
            </a:extLst>
          </a:blip>
          <a:srcRect t="51226" r="50797"/>
          <a:stretch/>
        </p:blipFill>
        <p:spPr bwMode="auto">
          <a:xfrm>
            <a:off x="2478002" y="4805685"/>
            <a:ext cx="1908126" cy="189150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Why should we measure soil moisture in the root zone? - Sensoterra |  wireless soil moisture senso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4" name="Picture 10" descr="Why should we measure soil moisture in the root zone? - Sensoterra |  wireless soil moisture senso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1138" y="4508599"/>
            <a:ext cx="3007852" cy="22128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mote sensing for monitoring vegetation"/>
          <p:cNvPicPr>
            <a:picLocks noChangeAspect="1" noChangeArrowheads="1"/>
          </p:cNvPicPr>
          <p:nvPr/>
        </p:nvPicPr>
        <p:blipFill rotWithShape="1">
          <a:blip r:embed="rId5">
            <a:extLst>
              <a:ext uri="{28A0092B-C50C-407E-A947-70E740481C1C}">
                <a14:useLocalDpi xmlns:a14="http://schemas.microsoft.com/office/drawing/2010/main" val="0"/>
              </a:ext>
            </a:extLst>
          </a:blip>
          <a:srcRect r="50797" b="50790"/>
          <a:stretch/>
        </p:blipFill>
        <p:spPr bwMode="auto">
          <a:xfrm>
            <a:off x="434424" y="4805685"/>
            <a:ext cx="1867826" cy="186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36381"/>
      </p:ext>
    </p:extLst>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 typeface="Wingdings" panose="05000000000000000000" pitchFamily="2" charset="2"/>
              <a:buNone/>
              <a:defRPr/>
            </a:pPr>
            <a:endParaRPr lang="en-US" altLang="zh-CN" sz="4000" smtClean="0">
              <a:solidFill>
                <a:srgbClr val="FF0000"/>
              </a:solidFill>
              <a:latin typeface="华文行楷" panose="02010800040101010101" pitchFamily="2" charset="-122"/>
              <a:ea typeface="华文行楷" panose="02010800040101010101" pitchFamily="2" charset="-122"/>
            </a:endParaRPr>
          </a:p>
          <a:p>
            <a:pPr lvl="1" eaLnBrk="1" hangingPunct="1">
              <a:buClr>
                <a:srgbClr val="FF00FF"/>
              </a:buClr>
              <a:buFont typeface="Wingdings" panose="05000000000000000000" pitchFamily="2" charset="2"/>
              <a:buNone/>
              <a:defRPr/>
            </a:pPr>
            <a:endParaRPr lang="en-US" altLang="zh-CN" sz="4000">
              <a:solidFill>
                <a:srgbClr val="FF0000"/>
              </a:solidFill>
              <a:latin typeface="华文行楷" panose="02010800040101010101" pitchFamily="2" charset="-122"/>
              <a:ea typeface="华文行楷" panose="02010800040101010101" pitchFamily="2" charset="-122"/>
            </a:endParaRPr>
          </a:p>
          <a:p>
            <a:pPr lvl="1" eaLnBrk="1" hangingPunct="1">
              <a:buClr>
                <a:srgbClr val="FF00FF"/>
              </a:buClr>
              <a:buFont typeface="Wingdings" panose="05000000000000000000" pitchFamily="2" charset="2"/>
              <a:buNone/>
              <a:defRPr/>
            </a:pPr>
            <a:r>
              <a:rPr lang="zh-CN" altLang="en-US" sz="4000" smtClean="0">
                <a:solidFill>
                  <a:srgbClr val="FF0000"/>
                </a:solidFill>
                <a:latin typeface="华文行楷" panose="02010800040101010101" pitchFamily="2" charset="-122"/>
                <a:ea typeface="华文行楷" panose="02010800040101010101" pitchFamily="2" charset="-122"/>
              </a:rPr>
              <a:t>          特性：</a:t>
            </a:r>
            <a:r>
              <a:rPr lang="zh-CN" altLang="en-US" sz="4000" smtClean="0">
                <a:solidFill>
                  <a:schemeClr val="bg2"/>
                </a:solidFill>
                <a:latin typeface="华文行楷" panose="02010800040101010101" pitchFamily="2" charset="-122"/>
                <a:ea typeface="华文行楷" panose="02010800040101010101" pitchFamily="2" charset="-122"/>
              </a:rPr>
              <a:t>优点</a:t>
            </a:r>
            <a:r>
              <a:rPr lang="zh-CN" altLang="en-US" sz="4000" smtClean="0">
                <a:solidFill>
                  <a:schemeClr val="bg2"/>
                </a:solidFill>
                <a:latin typeface="华文行楷" panose="02010800040101010101" pitchFamily="2" charset="-122"/>
                <a:ea typeface="华文行楷" panose="02010800040101010101" pitchFamily="2" charset="-122"/>
              </a:rPr>
              <a:t>？  缺点？</a:t>
            </a:r>
            <a:endParaRPr lang="zh-CN" altLang="en-US" sz="4000">
              <a:solidFill>
                <a:schemeClr val="bg2"/>
              </a:solidFill>
              <a:latin typeface="华文行楷" panose="02010800040101010101" pitchFamily="2" charset="-122"/>
              <a:ea typeface="华文行楷" panose="02010800040101010101" pitchFamily="2" charset="-122"/>
            </a:endParaRPr>
          </a:p>
          <a:p>
            <a:pPr marL="0" indent="0" eaLnBrk="1" hangingPunct="1">
              <a:buClr>
                <a:srgbClr val="FF00FF"/>
              </a:buClr>
              <a:buSzPct val="80000"/>
              <a:buNone/>
              <a:defRPr/>
            </a:pPr>
            <a:r>
              <a:rPr lang="zh-CN" altLang="en-US" smtClean="0">
                <a:solidFill>
                  <a:srgbClr val="84168C"/>
                </a:solidFill>
                <a:ea typeface="隶书" panose="02010509060101010101" pitchFamily="49" charset="-122"/>
              </a:rPr>
              <a:t>   </a:t>
            </a: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40000"/>
              <a:lumOff val="6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5</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1447"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B0D0879-75A0-4ED9-A01F-73CD6DA95C51}" type="slidenum">
              <a:rPr kumimoji="0" lang="zh-CN" altLang="en-US" sz="1400"/>
              <a:pPr>
                <a:spcBef>
                  <a:spcPct val="50000"/>
                </a:spcBef>
                <a:buClrTx/>
                <a:buSzTx/>
                <a:buFontTx/>
                <a:buNone/>
              </a:pPr>
              <a:t>43</a:t>
            </a:fld>
            <a:endParaRPr kumimoji="0" lang="zh-CN" altLang="en-US" sz="1400"/>
          </a:p>
        </p:txBody>
      </p:sp>
    </p:spTree>
  </p:cSld>
  <p:clrMapOvr>
    <a:overrideClrMapping bg1="dk2" tx1="lt1" bg2="dk1" tx2="lt2" accent1="accent1" accent2="accent2" accent3="accent3" accent4="accent4" accent5="accent5" accent6="accent6" hlink="hlink" folHlink="folHlink"/>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38"/>
                                        </p:tgtEl>
                                        <p:attrNameLst>
                                          <p:attrName>style.visibility</p:attrName>
                                        </p:attrNameLst>
                                      </p:cBhvr>
                                      <p:to>
                                        <p:strVal val="visible"/>
                                      </p:to>
                                    </p:set>
                                    <p:anim calcmode="lin" valueType="num">
                                      <p:cBhvr additive="base">
                                        <p:cTn id="7" dur="500" fill="hold"/>
                                        <p:tgtEl>
                                          <p:spTgt spid="188438"/>
                                        </p:tgtEl>
                                        <p:attrNameLst>
                                          <p:attrName>ppt_x</p:attrName>
                                        </p:attrNameLst>
                                      </p:cBhvr>
                                      <p:tavLst>
                                        <p:tav tm="0">
                                          <p:val>
                                            <p:strVal val="0-#ppt_w/2"/>
                                          </p:val>
                                        </p:tav>
                                        <p:tav tm="100000">
                                          <p:val>
                                            <p:strVal val="#ppt_x"/>
                                          </p:val>
                                        </p:tav>
                                      </p:tavLst>
                                    </p:anim>
                                    <p:anim calcmode="lin" valueType="num">
                                      <p:cBhvr additive="base">
                                        <p:cTn id="8"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45"/>
                                        </p:tgtEl>
                                        <p:attrNameLst>
                                          <p:attrName>style.visibility</p:attrName>
                                        </p:attrNameLst>
                                      </p:cBhvr>
                                      <p:to>
                                        <p:strVal val="visible"/>
                                      </p:to>
                                    </p:set>
                                    <p:anim calcmode="lin" valueType="num">
                                      <p:cBhvr additive="base">
                                        <p:cTn id="13" dur="500" fill="hold"/>
                                        <p:tgtEl>
                                          <p:spTgt spid="188445"/>
                                        </p:tgtEl>
                                        <p:attrNameLst>
                                          <p:attrName>ppt_x</p:attrName>
                                        </p:attrNameLst>
                                      </p:cBhvr>
                                      <p:tavLst>
                                        <p:tav tm="0">
                                          <p:val>
                                            <p:strVal val="0-#ppt_w/2"/>
                                          </p:val>
                                        </p:tav>
                                        <p:tav tm="100000">
                                          <p:val>
                                            <p:strVal val="#ppt_x"/>
                                          </p:val>
                                        </p:tav>
                                      </p:tavLst>
                                    </p:anim>
                                    <p:anim calcmode="lin" valueType="num">
                                      <p:cBhvr additive="base">
                                        <p:cTn id="14"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37"/>
                                        </p:tgtEl>
                                        <p:attrNameLst>
                                          <p:attrName>style.visibility</p:attrName>
                                        </p:attrNameLst>
                                      </p:cBhvr>
                                      <p:to>
                                        <p:strVal val="visible"/>
                                      </p:to>
                                    </p:set>
                                    <p:anim calcmode="lin" valueType="num">
                                      <p:cBhvr additive="base">
                                        <p:cTn id="19" dur="500" fill="hold"/>
                                        <p:tgtEl>
                                          <p:spTgt spid="188437"/>
                                        </p:tgtEl>
                                        <p:attrNameLst>
                                          <p:attrName>ppt_x</p:attrName>
                                        </p:attrNameLst>
                                      </p:cBhvr>
                                      <p:tavLst>
                                        <p:tav tm="0">
                                          <p:val>
                                            <p:strVal val="0-#ppt_w/2"/>
                                          </p:val>
                                        </p:tav>
                                        <p:tav tm="100000">
                                          <p:val>
                                            <p:strVal val="#ppt_x"/>
                                          </p:val>
                                        </p:tav>
                                      </p:tavLst>
                                    </p:anim>
                                    <p:anim calcmode="lin" valueType="num">
                                      <p:cBhvr additive="base">
                                        <p:cTn id="20"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 typeface="Wingdings" panose="05000000000000000000" pitchFamily="2" charset="2"/>
              <a:buNone/>
              <a:defRPr/>
            </a:pPr>
            <a:r>
              <a:rPr lang="zh-CN" altLang="en-US" sz="4000">
                <a:solidFill>
                  <a:srgbClr val="FF0000"/>
                </a:solidFill>
                <a:latin typeface="华文行楷" panose="02010800040101010101" pitchFamily="2" charset="-122"/>
                <a:ea typeface="华文行楷" panose="02010800040101010101" pitchFamily="2" charset="-122"/>
              </a:rPr>
              <a:t>优点：</a:t>
            </a:r>
          </a:p>
          <a:p>
            <a:pPr eaLnBrk="1" hangingPunct="1">
              <a:buClr>
                <a:srgbClr val="FF00FF"/>
              </a:buClr>
              <a:buSzPct val="80000"/>
              <a:buFont typeface="Wingdings" panose="05000000000000000000" pitchFamily="2" charset="2"/>
              <a:buChar char="p"/>
              <a:defRPr/>
            </a:pPr>
            <a:r>
              <a:rPr lang="zh-CN" altLang="en-US" b="1">
                <a:solidFill>
                  <a:srgbClr val="0070C0"/>
                </a:solidFill>
                <a:effectLst>
                  <a:outerShdw blurRad="38100" dist="38100" dir="2700000" algn="tl">
                    <a:srgbClr val="FFFFFF"/>
                  </a:outerShdw>
                </a:effectLst>
                <a:latin typeface="楷体_GB2312" pitchFamily="49" charset="-122"/>
                <a:ea typeface="楷体_GB2312" pitchFamily="49" charset="-122"/>
              </a:rPr>
              <a:t>视域范围大</a:t>
            </a:r>
          </a:p>
          <a:p>
            <a:pPr marL="0" indent="0" eaLnBrk="1" hangingPunct="1">
              <a:buClr>
                <a:srgbClr val="FF00FF"/>
              </a:buClr>
              <a:buSzPct val="80000"/>
              <a:buNone/>
              <a:defRPr/>
            </a:pPr>
            <a:r>
              <a:rPr lang="zh-CN" altLang="en-US" b="1">
                <a:solidFill>
                  <a:schemeClr val="bg2"/>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空间面积大、可探测物的光谱范围增大</a:t>
            </a:r>
            <a:endParaRPr lang="en-US" altLang="zh-CN">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时效性强</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迅速获取数据</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数据的综合性和可比性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综合性：综合反映地表特性</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可比性：可按标准设计</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经济性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rgbClr val="84168C"/>
                </a:solidFill>
                <a:ea typeface="隶书" panose="02010509060101010101" pitchFamily="49" charset="-122"/>
              </a:rPr>
              <a:t>   </a:t>
            </a: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40000"/>
              <a:lumOff val="6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5</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1447"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9B0D0879-75A0-4ED9-A01F-73CD6DA95C51}" type="slidenum">
              <a:rPr kumimoji="0" lang="zh-CN" altLang="en-US" sz="1400"/>
              <a:pPr>
                <a:spcBef>
                  <a:spcPct val="50000"/>
                </a:spcBef>
                <a:buClrTx/>
                <a:buSzTx/>
                <a:buFontTx/>
                <a:buNone/>
              </a:pPr>
              <a:t>44</a:t>
            </a:fld>
            <a:endParaRPr kumimoji="0" lang="zh-CN" altLang="en-US" sz="1400"/>
          </a:p>
        </p:txBody>
      </p:sp>
      <p:sp>
        <p:nvSpPr>
          <p:cNvPr id="9" name="Text Box 14"/>
          <p:cNvSpPr txBox="1">
            <a:spLocks noChangeArrowheads="1"/>
          </p:cNvSpPr>
          <p:nvPr/>
        </p:nvSpPr>
        <p:spPr bwMode="auto">
          <a:xfrm>
            <a:off x="571500" y="2749550"/>
            <a:ext cx="7531100" cy="3028950"/>
          </a:xfrm>
          <a:prstGeom prst="rect">
            <a:avLst/>
          </a:prstGeom>
          <a:gradFill rotWithShape="0">
            <a:gsLst>
              <a:gs pos="0">
                <a:srgbClr val="FFCC66"/>
              </a:gs>
              <a:gs pos="100000">
                <a:srgbClr val="FFD98E"/>
              </a:gs>
            </a:gsLst>
            <a:lin ang="5400000" scaled="1"/>
          </a:gradFill>
          <a:ln w="12700" cap="sq">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b="0">
                <a:solidFill>
                  <a:srgbClr val="003300"/>
                </a:solidFill>
                <a:latin typeface="华文新魏" panose="02010800040101010101" pitchFamily="2" charset="-122"/>
                <a:ea typeface="华文新魏" panose="02010800040101010101" pitchFamily="2" charset="-122"/>
              </a:rPr>
              <a:t>        由于探测距离远，传感器所获得的地面影像覆盖的空间范围较大。以美国陆地卫星5号（</a:t>
            </a:r>
            <a:r>
              <a:rPr lang="en-US" altLang="zh-CN" b="0">
                <a:solidFill>
                  <a:srgbClr val="003300"/>
                </a:solidFill>
                <a:latin typeface="华文新魏" panose="02010800040101010101" pitchFamily="2" charset="-122"/>
                <a:ea typeface="华文新魏" panose="02010800040101010101" pitchFamily="2" charset="-122"/>
              </a:rPr>
              <a:t>Landsat 5 ）</a:t>
            </a:r>
            <a:r>
              <a:rPr lang="zh-CN" altLang="en-US" b="0">
                <a:solidFill>
                  <a:srgbClr val="003300"/>
                </a:solidFill>
                <a:latin typeface="华文新魏" panose="02010800040101010101" pitchFamily="2" charset="-122"/>
                <a:ea typeface="华文新魏" panose="02010800040101010101" pitchFamily="2" charset="-122"/>
              </a:rPr>
              <a:t>为例，它距离地表的高度是705.3 </a:t>
            </a:r>
            <a:r>
              <a:rPr lang="en-US" altLang="zh-CN" b="0">
                <a:solidFill>
                  <a:srgbClr val="003300"/>
                </a:solidFill>
                <a:latin typeface="华文新魏" panose="02010800040101010101" pitchFamily="2" charset="-122"/>
                <a:ea typeface="华文新魏" panose="02010800040101010101" pitchFamily="2" charset="-122"/>
              </a:rPr>
              <a:t>km，</a:t>
            </a:r>
            <a:r>
              <a:rPr lang="zh-CN" altLang="en-US" b="0">
                <a:solidFill>
                  <a:srgbClr val="003300"/>
                </a:solidFill>
                <a:latin typeface="华文新魏" panose="02010800040101010101" pitchFamily="2" charset="-122"/>
                <a:ea typeface="华文新魏" panose="02010800040101010101" pitchFamily="2" charset="-122"/>
              </a:rPr>
              <a:t>对地球表面的扫描宽度是185 </a:t>
            </a:r>
            <a:r>
              <a:rPr lang="en-US" altLang="zh-CN" b="0">
                <a:solidFill>
                  <a:srgbClr val="003300"/>
                </a:solidFill>
                <a:latin typeface="华文新魏" panose="02010800040101010101" pitchFamily="2" charset="-122"/>
                <a:ea typeface="华文新魏" panose="02010800040101010101" pitchFamily="2" charset="-122"/>
              </a:rPr>
              <a:t>km，</a:t>
            </a:r>
            <a:r>
              <a:rPr lang="zh-CN" altLang="en-US" b="0">
                <a:solidFill>
                  <a:srgbClr val="003300"/>
                </a:solidFill>
                <a:latin typeface="华文新魏" panose="02010800040101010101" pitchFamily="2" charset="-122"/>
                <a:ea typeface="华文新魏" panose="02010800040101010101" pitchFamily="2" charset="-122"/>
              </a:rPr>
              <a:t>一幅</a:t>
            </a:r>
            <a:r>
              <a:rPr lang="en-US" altLang="zh-CN" b="0">
                <a:solidFill>
                  <a:srgbClr val="003300"/>
                </a:solidFill>
                <a:latin typeface="华文新魏" panose="02010800040101010101" pitchFamily="2" charset="-122"/>
                <a:ea typeface="华文新魏" panose="02010800040101010101" pitchFamily="2" charset="-122"/>
              </a:rPr>
              <a:t>TM</a:t>
            </a:r>
            <a:r>
              <a:rPr lang="zh-CN" altLang="en-US" b="0">
                <a:solidFill>
                  <a:srgbClr val="003300"/>
                </a:solidFill>
                <a:latin typeface="华文新魏" panose="02010800040101010101" pitchFamily="2" charset="-122"/>
                <a:ea typeface="华文新魏" panose="02010800040101010101" pitchFamily="2" charset="-122"/>
              </a:rPr>
              <a:t>图像可以全部覆盖我国海南岛大小的面积。</a:t>
            </a:r>
          </a:p>
        </p:txBody>
      </p:sp>
      <p:sp>
        <p:nvSpPr>
          <p:cNvPr id="10" name="Text Box 16"/>
          <p:cNvSpPr txBox="1">
            <a:spLocks noChangeArrowheads="1"/>
          </p:cNvSpPr>
          <p:nvPr/>
        </p:nvSpPr>
        <p:spPr bwMode="auto">
          <a:xfrm>
            <a:off x="571500" y="3929067"/>
            <a:ext cx="7543800" cy="1019175"/>
          </a:xfrm>
          <a:prstGeom prst="rect">
            <a:avLst/>
          </a:prstGeom>
          <a:gradFill rotWithShape="0">
            <a:gsLst>
              <a:gs pos="0">
                <a:srgbClr val="B28FEB"/>
              </a:gs>
              <a:gs pos="100000">
                <a:srgbClr val="A379E7"/>
              </a:gs>
            </a:gsLst>
            <a:lin ang="5400000" scaled="1"/>
          </a:gradFill>
          <a:ln w="12700" cap="sq">
            <a:solidFill>
              <a:srgbClr val="66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3000" b="0">
                <a:solidFill>
                  <a:schemeClr val="bg2"/>
                </a:solidFill>
                <a:latin typeface="华文新魏" panose="02010800040101010101" pitchFamily="2" charset="-122"/>
                <a:ea typeface="华文新魏" panose="02010800040101010101" pitchFamily="2" charset="-122"/>
              </a:rPr>
              <a:t>       目前用于遥感的电磁波段有紫外线、可见光、红外线和微波。</a:t>
            </a:r>
          </a:p>
        </p:txBody>
      </p:sp>
    </p:spTree>
    <p:extLst>
      <p:ext uri="{BB962C8B-B14F-4D97-AF65-F5344CB8AC3E}">
        <p14:creationId xmlns:p14="http://schemas.microsoft.com/office/powerpoint/2010/main" val="237032955"/>
      </p:ext>
    </p:extLst>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38"/>
                                        </p:tgtEl>
                                        <p:attrNameLst>
                                          <p:attrName>style.visibility</p:attrName>
                                        </p:attrNameLst>
                                      </p:cBhvr>
                                      <p:to>
                                        <p:strVal val="visible"/>
                                      </p:to>
                                    </p:set>
                                    <p:anim calcmode="lin" valueType="num">
                                      <p:cBhvr additive="base">
                                        <p:cTn id="19" dur="500" fill="hold"/>
                                        <p:tgtEl>
                                          <p:spTgt spid="188438"/>
                                        </p:tgtEl>
                                        <p:attrNameLst>
                                          <p:attrName>ppt_x</p:attrName>
                                        </p:attrNameLst>
                                      </p:cBhvr>
                                      <p:tavLst>
                                        <p:tav tm="0">
                                          <p:val>
                                            <p:strVal val="0-#ppt_w/2"/>
                                          </p:val>
                                        </p:tav>
                                        <p:tav tm="100000">
                                          <p:val>
                                            <p:strVal val="#ppt_x"/>
                                          </p:val>
                                        </p:tav>
                                      </p:tavLst>
                                    </p:anim>
                                    <p:anim calcmode="lin" valueType="num">
                                      <p:cBhvr additive="base">
                                        <p:cTn id="20"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8445"/>
                                        </p:tgtEl>
                                        <p:attrNameLst>
                                          <p:attrName>style.visibility</p:attrName>
                                        </p:attrNameLst>
                                      </p:cBhvr>
                                      <p:to>
                                        <p:strVal val="visible"/>
                                      </p:to>
                                    </p:set>
                                    <p:anim calcmode="lin" valueType="num">
                                      <p:cBhvr additive="base">
                                        <p:cTn id="25" dur="500" fill="hold"/>
                                        <p:tgtEl>
                                          <p:spTgt spid="188445"/>
                                        </p:tgtEl>
                                        <p:attrNameLst>
                                          <p:attrName>ppt_x</p:attrName>
                                        </p:attrNameLst>
                                      </p:cBhvr>
                                      <p:tavLst>
                                        <p:tav tm="0">
                                          <p:val>
                                            <p:strVal val="0-#ppt_w/2"/>
                                          </p:val>
                                        </p:tav>
                                        <p:tav tm="100000">
                                          <p:val>
                                            <p:strVal val="#ppt_x"/>
                                          </p:val>
                                        </p:tav>
                                      </p:tavLst>
                                    </p:anim>
                                    <p:anim calcmode="lin" valueType="num">
                                      <p:cBhvr additive="base">
                                        <p:cTn id="26"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8437"/>
                                        </p:tgtEl>
                                        <p:attrNameLst>
                                          <p:attrName>style.visibility</p:attrName>
                                        </p:attrNameLst>
                                      </p:cBhvr>
                                      <p:to>
                                        <p:strVal val="visible"/>
                                      </p:to>
                                    </p:set>
                                    <p:anim calcmode="lin" valueType="num">
                                      <p:cBhvr additive="base">
                                        <p:cTn id="31" dur="500" fill="hold"/>
                                        <p:tgtEl>
                                          <p:spTgt spid="188437"/>
                                        </p:tgtEl>
                                        <p:attrNameLst>
                                          <p:attrName>ppt_x</p:attrName>
                                        </p:attrNameLst>
                                      </p:cBhvr>
                                      <p:tavLst>
                                        <p:tav tm="0">
                                          <p:val>
                                            <p:strVal val="0-#ppt_w/2"/>
                                          </p:val>
                                        </p:tav>
                                        <p:tav tm="100000">
                                          <p:val>
                                            <p:strVal val="#ppt_x"/>
                                          </p:val>
                                        </p:tav>
                                      </p:tavLst>
                                    </p:anim>
                                    <p:anim calcmode="lin" valueType="num">
                                      <p:cBhvr additive="base">
                                        <p:cTn id="32"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P spid="9" grpId="0" animBg="1" autoUpdateAnimBg="0"/>
      <p:bldP spid="10"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 typeface="Wingdings" panose="05000000000000000000" pitchFamily="2" charset="2"/>
              <a:buNone/>
              <a:defRPr/>
            </a:pPr>
            <a:r>
              <a:rPr lang="zh-CN" altLang="en-US" sz="4000">
                <a:solidFill>
                  <a:srgbClr val="FF0000"/>
                </a:solidFill>
                <a:latin typeface="华文行楷" panose="02010800040101010101" pitchFamily="2" charset="-122"/>
                <a:ea typeface="华文行楷" panose="02010800040101010101" pitchFamily="2" charset="-122"/>
              </a:rPr>
              <a:t>优点：</a:t>
            </a: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视域范围大</a:t>
            </a:r>
          </a:p>
          <a:p>
            <a:pPr marL="0" indent="0" eaLnBrk="1" hangingPunct="1">
              <a:buClr>
                <a:srgbClr val="FF00FF"/>
              </a:buClr>
              <a:buSzPct val="80000"/>
              <a:buNone/>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空间面积大、可探测物的光谱范围增大</a:t>
            </a:r>
            <a:endParaRPr lang="en-US" altLang="zh-CN">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rgbClr val="0070C0"/>
                </a:solidFill>
                <a:effectLst>
                  <a:outerShdw blurRad="38100" dist="38100" dir="2700000" algn="tl">
                    <a:srgbClr val="FFFFFF"/>
                  </a:outerShdw>
                </a:effectLst>
                <a:latin typeface="楷体_GB2312" pitchFamily="49" charset="-122"/>
                <a:ea typeface="楷体_GB2312" pitchFamily="49" charset="-122"/>
              </a:rPr>
              <a:t>时效性强</a:t>
            </a:r>
            <a:endParaRPr lang="en-US" altLang="zh-CN" b="1">
              <a:solidFill>
                <a:srgbClr val="0070C0"/>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迅速获取数据</a:t>
            </a:r>
            <a:endParaRPr lang="en-US" altLang="zh-CN"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数据的综合性和可比性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综合性：综合反映地表特性</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可比性：可按标准设计</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经济性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chemeClr val="tx1">
                    <a:lumMod val="75000"/>
                  </a:schemeClr>
                </a:solidFill>
                <a:ea typeface="隶书" panose="02010509060101010101" pitchFamily="49" charset="-122"/>
              </a:rPr>
              <a:t>   </a:t>
            </a:r>
            <a:endPar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40000"/>
              <a:lumOff val="6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5</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2471"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7FAFC940-6A3D-4426-8F14-90D63FEAF911}" type="slidenum">
              <a:rPr kumimoji="0" lang="zh-CN" altLang="en-US" sz="1400"/>
              <a:pPr>
                <a:spcBef>
                  <a:spcPct val="50000"/>
                </a:spcBef>
                <a:buClrTx/>
                <a:buSzTx/>
                <a:buFontTx/>
                <a:buNone/>
              </a:pPr>
              <a:t>45</a:t>
            </a:fld>
            <a:endParaRPr kumimoji="0" lang="zh-CN" altLang="en-US" sz="1400"/>
          </a:p>
        </p:txBody>
      </p:sp>
      <p:sp>
        <p:nvSpPr>
          <p:cNvPr id="8" name="Text Box 17"/>
          <p:cNvSpPr txBox="1">
            <a:spLocks noChangeArrowheads="1"/>
          </p:cNvSpPr>
          <p:nvPr/>
        </p:nvSpPr>
        <p:spPr bwMode="auto">
          <a:xfrm>
            <a:off x="571500" y="3913192"/>
            <a:ext cx="7543800" cy="2541587"/>
          </a:xfrm>
          <a:prstGeom prst="rect">
            <a:avLst/>
          </a:prstGeom>
          <a:gradFill rotWithShape="0">
            <a:gsLst>
              <a:gs pos="0">
                <a:schemeClr val="accent1"/>
              </a:gs>
              <a:gs pos="100000">
                <a:schemeClr val="accent1">
                  <a:gamma/>
                  <a:shade val="96078"/>
                  <a:invGamma/>
                </a:schemeClr>
              </a:gs>
            </a:gsLst>
            <a:lin ang="5400000" scaled="1"/>
          </a:gradFill>
          <a:ln w="12700" cap="sq">
            <a:solidFill>
              <a:srgbClr val="FF00FF"/>
            </a:solidFill>
            <a:miter lim="800000"/>
            <a:headEnd/>
            <a:tailEnd/>
          </a:ln>
          <a:effectLst/>
        </p:spPr>
        <p:txBody>
          <a:bodyPr>
            <a:spAutoFit/>
          </a:bodyPr>
          <a:lstStyle/>
          <a:p>
            <a:pPr eaLnBrk="1" hangingPunct="1">
              <a:spcBef>
                <a:spcPct val="50000"/>
              </a:spcBef>
              <a:defRPr/>
            </a:pPr>
            <a:r>
              <a:rPr lang="zh-CN" altLang="en-US" sz="3200" b="0">
                <a:solidFill>
                  <a:srgbClr val="800000"/>
                </a:solidFill>
                <a:latin typeface="华文新魏" panose="02010800040101010101" pitchFamily="2" charset="-122"/>
                <a:ea typeface="华文新魏" panose="02010800040101010101" pitchFamily="2" charset="-122"/>
              </a:rPr>
              <a:t>         航空与航天飞行器运行快、周期短，可获得多时相数据</a:t>
            </a:r>
            <a:r>
              <a:rPr lang="en-US" altLang="zh-CN" sz="3200" b="0">
                <a:solidFill>
                  <a:srgbClr val="800000"/>
                </a:solidFill>
                <a:latin typeface="华文新魏" panose="02010800040101010101" pitchFamily="2" charset="-122"/>
                <a:ea typeface="华文新魏" panose="02010800040101010101" pitchFamily="2" charset="-122"/>
              </a:rPr>
              <a:t>。</a:t>
            </a:r>
            <a:r>
              <a:rPr lang="zh-CN" altLang="en-US" sz="3200" b="0">
                <a:solidFill>
                  <a:srgbClr val="800000"/>
                </a:solidFill>
                <a:latin typeface="华文新魏" panose="02010800040101010101" pitchFamily="2" charset="-122"/>
                <a:ea typeface="华文新魏" panose="02010800040101010101" pitchFamily="2" charset="-122"/>
              </a:rPr>
              <a:t>例如</a:t>
            </a:r>
            <a:r>
              <a:rPr lang="en-US" altLang="zh-CN" sz="3200" b="0">
                <a:solidFill>
                  <a:srgbClr val="800000"/>
                </a:solidFill>
                <a:latin typeface="华文新魏" panose="02010800040101010101" pitchFamily="2" charset="-122"/>
                <a:ea typeface="华文新魏" panose="02010800040101010101" pitchFamily="2" charset="-122"/>
              </a:rPr>
              <a:t>Landsat 5</a:t>
            </a:r>
            <a:r>
              <a:rPr lang="zh-CN" altLang="en-US" sz="3200" b="0">
                <a:solidFill>
                  <a:srgbClr val="800000"/>
                </a:solidFill>
                <a:latin typeface="华文新魏" panose="02010800040101010101" pitchFamily="2" charset="-122"/>
                <a:ea typeface="华文新魏" panose="02010800040101010101" pitchFamily="2" charset="-122"/>
              </a:rPr>
              <a:t>每天环绕地球14.5圈，覆盖地球一遍所需时间仅16天，而气象卫星的周期更短（1天或半天）。</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38"/>
                                        </p:tgtEl>
                                        <p:attrNameLst>
                                          <p:attrName>style.visibility</p:attrName>
                                        </p:attrNameLst>
                                      </p:cBhvr>
                                      <p:to>
                                        <p:strVal val="visible"/>
                                      </p:to>
                                    </p:set>
                                    <p:anim calcmode="lin" valueType="num">
                                      <p:cBhvr additive="base">
                                        <p:cTn id="7" dur="500" fill="hold"/>
                                        <p:tgtEl>
                                          <p:spTgt spid="188438"/>
                                        </p:tgtEl>
                                        <p:attrNameLst>
                                          <p:attrName>ppt_x</p:attrName>
                                        </p:attrNameLst>
                                      </p:cBhvr>
                                      <p:tavLst>
                                        <p:tav tm="0">
                                          <p:val>
                                            <p:strVal val="0-#ppt_w/2"/>
                                          </p:val>
                                        </p:tav>
                                        <p:tav tm="100000">
                                          <p:val>
                                            <p:strVal val="#ppt_x"/>
                                          </p:val>
                                        </p:tav>
                                      </p:tavLst>
                                    </p:anim>
                                    <p:anim calcmode="lin" valueType="num">
                                      <p:cBhvr additive="base">
                                        <p:cTn id="8"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45"/>
                                        </p:tgtEl>
                                        <p:attrNameLst>
                                          <p:attrName>style.visibility</p:attrName>
                                        </p:attrNameLst>
                                      </p:cBhvr>
                                      <p:to>
                                        <p:strVal val="visible"/>
                                      </p:to>
                                    </p:set>
                                    <p:anim calcmode="lin" valueType="num">
                                      <p:cBhvr additive="base">
                                        <p:cTn id="13" dur="500" fill="hold"/>
                                        <p:tgtEl>
                                          <p:spTgt spid="188445"/>
                                        </p:tgtEl>
                                        <p:attrNameLst>
                                          <p:attrName>ppt_x</p:attrName>
                                        </p:attrNameLst>
                                      </p:cBhvr>
                                      <p:tavLst>
                                        <p:tav tm="0">
                                          <p:val>
                                            <p:strVal val="0-#ppt_w/2"/>
                                          </p:val>
                                        </p:tav>
                                        <p:tav tm="100000">
                                          <p:val>
                                            <p:strVal val="#ppt_x"/>
                                          </p:val>
                                        </p:tav>
                                      </p:tavLst>
                                    </p:anim>
                                    <p:anim calcmode="lin" valueType="num">
                                      <p:cBhvr additive="base">
                                        <p:cTn id="14"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37"/>
                                        </p:tgtEl>
                                        <p:attrNameLst>
                                          <p:attrName>style.visibility</p:attrName>
                                        </p:attrNameLst>
                                      </p:cBhvr>
                                      <p:to>
                                        <p:strVal val="visible"/>
                                      </p:to>
                                    </p:set>
                                    <p:anim calcmode="lin" valueType="num">
                                      <p:cBhvr additive="base">
                                        <p:cTn id="19" dur="500" fill="hold"/>
                                        <p:tgtEl>
                                          <p:spTgt spid="188437"/>
                                        </p:tgtEl>
                                        <p:attrNameLst>
                                          <p:attrName>ppt_x</p:attrName>
                                        </p:attrNameLst>
                                      </p:cBhvr>
                                      <p:tavLst>
                                        <p:tav tm="0">
                                          <p:val>
                                            <p:strVal val="0-#ppt_w/2"/>
                                          </p:val>
                                        </p:tav>
                                        <p:tav tm="100000">
                                          <p:val>
                                            <p:strVal val="#ppt_x"/>
                                          </p:val>
                                        </p:tav>
                                      </p:tavLst>
                                    </p:anim>
                                    <p:anim calcmode="lin" valueType="num">
                                      <p:cBhvr additive="base">
                                        <p:cTn id="20"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Horizontal)">
                                      <p:cBhvr>
                                        <p:cTn id="2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P spid="8"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 typeface="Wingdings" panose="05000000000000000000" pitchFamily="2" charset="2"/>
              <a:buNone/>
              <a:defRPr/>
            </a:pPr>
            <a:r>
              <a:rPr lang="zh-CN" altLang="en-US" sz="4000">
                <a:solidFill>
                  <a:srgbClr val="FF0000"/>
                </a:solidFill>
                <a:latin typeface="华文行楷" panose="02010800040101010101" pitchFamily="2" charset="-122"/>
                <a:ea typeface="华文行楷" panose="02010800040101010101" pitchFamily="2" charset="-122"/>
              </a:rPr>
              <a:t>优点：</a:t>
            </a: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视域范围大</a:t>
            </a:r>
          </a:p>
          <a:p>
            <a:pPr marL="0" indent="0" eaLnBrk="1" hangingPunct="1">
              <a:buClr>
                <a:srgbClr val="FF00FF"/>
              </a:buClr>
              <a:buSzPct val="80000"/>
              <a:buNone/>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空间面积大、可探测物的光谱范围增大</a:t>
            </a:r>
            <a:endParaRPr lang="en-US" altLang="zh-CN">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时效性强</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迅速获取数据</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rgbClr val="0070C0"/>
                </a:solidFill>
                <a:effectLst>
                  <a:outerShdw blurRad="38100" dist="38100" dir="2700000" algn="tl">
                    <a:srgbClr val="FFFFFF"/>
                  </a:outerShdw>
                </a:effectLst>
                <a:latin typeface="楷体_GB2312" pitchFamily="49" charset="-122"/>
                <a:ea typeface="楷体_GB2312" pitchFamily="49" charset="-122"/>
              </a:rPr>
              <a:t>数据的综合性和可比性</a:t>
            </a:r>
            <a:endParaRPr lang="en-US" altLang="zh-CN" b="1">
              <a:solidFill>
                <a:srgbClr val="0070C0"/>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en-US" altLang="zh-CN"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综合性：综合反映地表特性</a:t>
            </a:r>
            <a:endParaRPr lang="en-US" altLang="zh-CN"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Clr>
                <a:srgbClr val="FF00FF"/>
              </a:buClr>
              <a:buSzPct val="80000"/>
              <a:buNone/>
              <a:defRPr/>
            </a:pPr>
            <a:r>
              <a:rPr lang="en-US" altLang="zh-CN"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可比性：可按标准设计</a:t>
            </a:r>
            <a:endParaRPr lang="en-US" altLang="zh-CN" sz="280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经济性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rgbClr val="84168C"/>
                </a:solidFill>
                <a:ea typeface="隶书" panose="02010509060101010101" pitchFamily="49" charset="-122"/>
              </a:rPr>
              <a:t>   </a:t>
            </a: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40000"/>
              <a:lumOff val="6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5</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3495"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3817CA9E-06D7-452E-8E31-684ACBFB1A20}" type="slidenum">
              <a:rPr kumimoji="0" lang="zh-CN" altLang="en-US" sz="1400"/>
              <a:pPr>
                <a:spcBef>
                  <a:spcPct val="50000"/>
                </a:spcBef>
                <a:buClrTx/>
                <a:buSzTx/>
                <a:buFontTx/>
                <a:buNone/>
              </a:pPr>
              <a:t>46</a:t>
            </a:fld>
            <a:endParaRPr kumimoji="0" lang="zh-CN" altLang="en-US" sz="1400"/>
          </a:p>
        </p:txBody>
      </p:sp>
      <p:sp>
        <p:nvSpPr>
          <p:cNvPr id="11" name="Text Box 1027"/>
          <p:cNvSpPr txBox="1">
            <a:spLocks noChangeArrowheads="1"/>
          </p:cNvSpPr>
          <p:nvPr/>
        </p:nvSpPr>
        <p:spPr bwMode="auto">
          <a:xfrm>
            <a:off x="676275" y="2489204"/>
            <a:ext cx="7696200" cy="2657475"/>
          </a:xfrm>
          <a:prstGeom prst="rect">
            <a:avLst/>
          </a:prstGeom>
          <a:solidFill>
            <a:srgbClr val="FFFFCC"/>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b="0"/>
              <a:t>        </a:t>
            </a:r>
            <a:r>
              <a:rPr lang="zh-CN" altLang="en-US" sz="2400">
                <a:solidFill>
                  <a:schemeClr val="bg2"/>
                </a:solidFill>
                <a:ea typeface="楷体_GB2312" pitchFamily="49" charset="-122"/>
              </a:rPr>
              <a:t>遥感探测可以在短时间内对同一地区进行重复探测，监测地球上许多事物的动态变化。一般地球资源卫星8~9天可重复一次，气象卫星每天两次，而传统的地面调查需要花费大量的人力和物力，且周期很长。因此，遥感方法具有很好的时效性。遥感在天气预报、火灾和水灾监测以及军事行动等领域的应用，反映了遥感方法的时效性优势</a:t>
            </a:r>
            <a:r>
              <a:rPr lang="zh-CN" altLang="en-US" sz="2400">
                <a:solidFill>
                  <a:schemeClr val="bg2"/>
                </a:solidFill>
                <a:ea typeface="隶书" panose="02010509060101010101" pitchFamily="49" charset="-122"/>
              </a:rPr>
              <a:t>。</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38"/>
                                        </p:tgtEl>
                                        <p:attrNameLst>
                                          <p:attrName>style.visibility</p:attrName>
                                        </p:attrNameLst>
                                      </p:cBhvr>
                                      <p:to>
                                        <p:strVal val="visible"/>
                                      </p:to>
                                    </p:set>
                                    <p:anim calcmode="lin" valueType="num">
                                      <p:cBhvr additive="base">
                                        <p:cTn id="7" dur="500" fill="hold"/>
                                        <p:tgtEl>
                                          <p:spTgt spid="188438"/>
                                        </p:tgtEl>
                                        <p:attrNameLst>
                                          <p:attrName>ppt_x</p:attrName>
                                        </p:attrNameLst>
                                      </p:cBhvr>
                                      <p:tavLst>
                                        <p:tav tm="0">
                                          <p:val>
                                            <p:strVal val="0-#ppt_w/2"/>
                                          </p:val>
                                        </p:tav>
                                        <p:tav tm="100000">
                                          <p:val>
                                            <p:strVal val="#ppt_x"/>
                                          </p:val>
                                        </p:tav>
                                      </p:tavLst>
                                    </p:anim>
                                    <p:anim calcmode="lin" valueType="num">
                                      <p:cBhvr additive="base">
                                        <p:cTn id="8"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45"/>
                                        </p:tgtEl>
                                        <p:attrNameLst>
                                          <p:attrName>style.visibility</p:attrName>
                                        </p:attrNameLst>
                                      </p:cBhvr>
                                      <p:to>
                                        <p:strVal val="visible"/>
                                      </p:to>
                                    </p:set>
                                    <p:anim calcmode="lin" valueType="num">
                                      <p:cBhvr additive="base">
                                        <p:cTn id="13" dur="500" fill="hold"/>
                                        <p:tgtEl>
                                          <p:spTgt spid="188445"/>
                                        </p:tgtEl>
                                        <p:attrNameLst>
                                          <p:attrName>ppt_x</p:attrName>
                                        </p:attrNameLst>
                                      </p:cBhvr>
                                      <p:tavLst>
                                        <p:tav tm="0">
                                          <p:val>
                                            <p:strVal val="0-#ppt_w/2"/>
                                          </p:val>
                                        </p:tav>
                                        <p:tav tm="100000">
                                          <p:val>
                                            <p:strVal val="#ppt_x"/>
                                          </p:val>
                                        </p:tav>
                                      </p:tavLst>
                                    </p:anim>
                                    <p:anim calcmode="lin" valueType="num">
                                      <p:cBhvr additive="base">
                                        <p:cTn id="14"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37"/>
                                        </p:tgtEl>
                                        <p:attrNameLst>
                                          <p:attrName>style.visibility</p:attrName>
                                        </p:attrNameLst>
                                      </p:cBhvr>
                                      <p:to>
                                        <p:strVal val="visible"/>
                                      </p:to>
                                    </p:set>
                                    <p:anim calcmode="lin" valueType="num">
                                      <p:cBhvr additive="base">
                                        <p:cTn id="19" dur="500" fill="hold"/>
                                        <p:tgtEl>
                                          <p:spTgt spid="188437"/>
                                        </p:tgtEl>
                                        <p:attrNameLst>
                                          <p:attrName>ppt_x</p:attrName>
                                        </p:attrNameLst>
                                      </p:cBhvr>
                                      <p:tavLst>
                                        <p:tav tm="0">
                                          <p:val>
                                            <p:strVal val="0-#ppt_w/2"/>
                                          </p:val>
                                        </p:tav>
                                        <p:tav tm="100000">
                                          <p:val>
                                            <p:strVal val="#ppt_x"/>
                                          </p:val>
                                        </p:tav>
                                      </p:tavLst>
                                    </p:anim>
                                    <p:anim calcmode="lin" valueType="num">
                                      <p:cBhvr additive="base">
                                        <p:cTn id="20"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P spid="11"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 typeface="Wingdings" panose="05000000000000000000" pitchFamily="2" charset="2"/>
              <a:buNone/>
              <a:defRPr/>
            </a:pPr>
            <a:r>
              <a:rPr lang="zh-CN" altLang="en-US" sz="4000">
                <a:solidFill>
                  <a:srgbClr val="FF0000"/>
                </a:solidFill>
                <a:latin typeface="华文行楷" panose="02010800040101010101" pitchFamily="2" charset="-122"/>
                <a:ea typeface="华文行楷" panose="02010800040101010101" pitchFamily="2" charset="-122"/>
              </a:rPr>
              <a:t>优点：</a:t>
            </a: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视域范围大</a:t>
            </a:r>
          </a:p>
          <a:p>
            <a:pPr marL="0" indent="0" eaLnBrk="1" hangingPunct="1">
              <a:buClr>
                <a:srgbClr val="FF00FF"/>
              </a:buClr>
              <a:buSzPct val="80000"/>
              <a:buNone/>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空间面积大、可探测物的光谱范围增大</a:t>
            </a:r>
            <a:endParaRPr lang="en-US" altLang="zh-CN">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时效性强</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迅速获取数据</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rPr>
              <a:t>数据的综合性和可比性</a:t>
            </a:r>
            <a:endParaRPr lang="en-US" altLang="zh-CN" b="1">
              <a:solidFill>
                <a:schemeClr val="tx1">
                  <a:lumMod val="75000"/>
                </a:schemeClr>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综合性：综合反映地表特性</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Clr>
                <a:srgbClr val="FF00FF"/>
              </a:buClr>
              <a:buSzPct val="80000"/>
              <a:buNone/>
              <a:defRPr/>
            </a:pPr>
            <a:r>
              <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  </a:t>
            </a:r>
            <a:r>
              <a:rPr lang="zh-CN" altLang="en-US"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rPr>
              <a:t>可比性：可按标准设计</a:t>
            </a:r>
            <a:endParaRPr lang="en-US" altLang="zh-CN" sz="2800">
              <a:solidFill>
                <a:schemeClr val="tx1">
                  <a:lumMod val="75000"/>
                </a:schemeClr>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FF00FF"/>
              </a:buClr>
              <a:buSzPct val="80000"/>
              <a:buFont typeface="Wingdings" panose="05000000000000000000" pitchFamily="2" charset="2"/>
              <a:buChar char="p"/>
              <a:defRPr/>
            </a:pPr>
            <a:r>
              <a:rPr lang="zh-CN" altLang="en-US" b="1">
                <a:solidFill>
                  <a:srgbClr val="0070C0"/>
                </a:solidFill>
                <a:effectLst>
                  <a:outerShdw blurRad="38100" dist="38100" dir="2700000" algn="tl">
                    <a:srgbClr val="FFFFFF"/>
                  </a:outerShdw>
                </a:effectLst>
                <a:latin typeface="楷体_GB2312" pitchFamily="49" charset="-122"/>
                <a:ea typeface="楷体_GB2312" pitchFamily="49" charset="-122"/>
              </a:rPr>
              <a:t>经济性</a:t>
            </a:r>
            <a:endParaRPr lang="en-US" altLang="zh-CN" b="1">
              <a:solidFill>
                <a:srgbClr val="0070C0"/>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r>
              <a:rPr lang="zh-CN" altLang="en-US">
                <a:solidFill>
                  <a:srgbClr val="84168C"/>
                </a:solidFill>
                <a:ea typeface="隶书" panose="02010509060101010101" pitchFamily="49" charset="-122"/>
              </a:rPr>
              <a:t>   </a:t>
            </a: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40000"/>
              <a:lumOff val="6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a:t>
            </a:r>
            <a:r>
              <a:rPr lang="en-US" altLang="zh-CN" sz="5400">
                <a:solidFill>
                  <a:schemeClr val="bg2"/>
                </a:solidFill>
                <a:effectLst/>
                <a:ea typeface="华文新魏" panose="02010800040101010101" pitchFamily="2" charset="-122"/>
              </a:rPr>
              <a:t>5</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4519"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0F446F86-457A-4294-A99B-D65C1CE74AD1}" type="slidenum">
              <a:rPr kumimoji="0" lang="zh-CN" altLang="en-US" sz="1400"/>
              <a:pPr>
                <a:spcBef>
                  <a:spcPct val="50000"/>
                </a:spcBef>
                <a:buClrTx/>
                <a:buSzTx/>
                <a:buFontTx/>
                <a:buNone/>
              </a:pPr>
              <a:t>47</a:t>
            </a:fld>
            <a:endParaRPr kumimoji="0" lang="zh-CN" altLang="en-US" sz="1400"/>
          </a:p>
        </p:txBody>
      </p:sp>
      <p:sp>
        <p:nvSpPr>
          <p:cNvPr id="12" name="Text Box 1031"/>
          <p:cNvSpPr txBox="1">
            <a:spLocks noChangeArrowheads="1"/>
          </p:cNvSpPr>
          <p:nvPr/>
        </p:nvSpPr>
        <p:spPr bwMode="auto">
          <a:xfrm>
            <a:off x="609600" y="3327400"/>
            <a:ext cx="7467600" cy="1562100"/>
          </a:xfrm>
          <a:prstGeom prst="rect">
            <a:avLst/>
          </a:prstGeom>
          <a:gradFill rotWithShape="0">
            <a:gsLst>
              <a:gs pos="0">
                <a:srgbClr val="BC9FF7"/>
              </a:gs>
              <a:gs pos="50000">
                <a:srgbClr val="CEB8F9"/>
              </a:gs>
              <a:gs pos="100000">
                <a:srgbClr val="BC9FF7"/>
              </a:gs>
            </a:gsLst>
            <a:lin ang="5400000" scaled="1"/>
          </a:gradFill>
          <a:ln w="9525">
            <a:solidFill>
              <a:srgbClr val="46F22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a:solidFill>
                  <a:srgbClr val="D14566"/>
                </a:solidFill>
                <a:ea typeface="楷体_GB2312" pitchFamily="49" charset="-122"/>
              </a:rPr>
              <a:t>        </a:t>
            </a:r>
            <a:r>
              <a:rPr lang="zh-CN" altLang="en-US" sz="2400">
                <a:solidFill>
                  <a:srgbClr val="003300"/>
                </a:solidFill>
                <a:ea typeface="楷体_GB2312" pitchFamily="49" charset="-122"/>
              </a:rPr>
              <a:t>从投入的费用与所获取的效益看，遥感与传统的方法相比，可以大大地节省人力、物力、财力和时间，具有很高的经济效益和社会效益。如</a:t>
            </a:r>
            <a:r>
              <a:rPr lang="en-US" altLang="zh-CN" sz="2400">
                <a:solidFill>
                  <a:srgbClr val="003300"/>
                </a:solidFill>
                <a:ea typeface="楷体_GB2312" pitchFamily="49" charset="-122"/>
              </a:rPr>
              <a:t>Landsat</a:t>
            </a:r>
            <a:r>
              <a:rPr lang="zh-CN" altLang="en-US" sz="2400">
                <a:solidFill>
                  <a:srgbClr val="003300"/>
                </a:solidFill>
                <a:ea typeface="楷体_GB2312" pitchFamily="49" charset="-122"/>
              </a:rPr>
              <a:t>卫星的投入与效益比估计为1</a:t>
            </a:r>
            <a:r>
              <a:rPr lang="zh-CN" altLang="en-US" sz="2400">
                <a:solidFill>
                  <a:srgbClr val="003300"/>
                </a:solidFill>
                <a:cs typeface="Times New Roman" panose="02020603050405020304" pitchFamily="18" charset="0"/>
              </a:rPr>
              <a:t>:</a:t>
            </a:r>
            <a:r>
              <a:rPr lang="zh-CN" altLang="en-US" sz="2400">
                <a:solidFill>
                  <a:srgbClr val="003300"/>
                </a:solidFill>
                <a:ea typeface="楷体_GB2312" pitchFamily="49" charset="-122"/>
              </a:rPr>
              <a:t>80 。</a:t>
            </a:r>
            <a:endParaRPr lang="zh-CN" altLang="en-US" sz="2400" b="0">
              <a:solidFill>
                <a:srgbClr val="003300"/>
              </a:solidFill>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38"/>
                                        </p:tgtEl>
                                        <p:attrNameLst>
                                          <p:attrName>style.visibility</p:attrName>
                                        </p:attrNameLst>
                                      </p:cBhvr>
                                      <p:to>
                                        <p:strVal val="visible"/>
                                      </p:to>
                                    </p:set>
                                    <p:anim calcmode="lin" valueType="num">
                                      <p:cBhvr additive="base">
                                        <p:cTn id="7" dur="500" fill="hold"/>
                                        <p:tgtEl>
                                          <p:spTgt spid="188438"/>
                                        </p:tgtEl>
                                        <p:attrNameLst>
                                          <p:attrName>ppt_x</p:attrName>
                                        </p:attrNameLst>
                                      </p:cBhvr>
                                      <p:tavLst>
                                        <p:tav tm="0">
                                          <p:val>
                                            <p:strVal val="0-#ppt_w/2"/>
                                          </p:val>
                                        </p:tav>
                                        <p:tav tm="100000">
                                          <p:val>
                                            <p:strVal val="#ppt_x"/>
                                          </p:val>
                                        </p:tav>
                                      </p:tavLst>
                                    </p:anim>
                                    <p:anim calcmode="lin" valueType="num">
                                      <p:cBhvr additive="base">
                                        <p:cTn id="8"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45"/>
                                        </p:tgtEl>
                                        <p:attrNameLst>
                                          <p:attrName>style.visibility</p:attrName>
                                        </p:attrNameLst>
                                      </p:cBhvr>
                                      <p:to>
                                        <p:strVal val="visible"/>
                                      </p:to>
                                    </p:set>
                                    <p:anim calcmode="lin" valueType="num">
                                      <p:cBhvr additive="base">
                                        <p:cTn id="13" dur="500" fill="hold"/>
                                        <p:tgtEl>
                                          <p:spTgt spid="188445"/>
                                        </p:tgtEl>
                                        <p:attrNameLst>
                                          <p:attrName>ppt_x</p:attrName>
                                        </p:attrNameLst>
                                      </p:cBhvr>
                                      <p:tavLst>
                                        <p:tav tm="0">
                                          <p:val>
                                            <p:strVal val="0-#ppt_w/2"/>
                                          </p:val>
                                        </p:tav>
                                        <p:tav tm="100000">
                                          <p:val>
                                            <p:strVal val="#ppt_x"/>
                                          </p:val>
                                        </p:tav>
                                      </p:tavLst>
                                    </p:anim>
                                    <p:anim calcmode="lin" valueType="num">
                                      <p:cBhvr additive="base">
                                        <p:cTn id="14"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37"/>
                                        </p:tgtEl>
                                        <p:attrNameLst>
                                          <p:attrName>style.visibility</p:attrName>
                                        </p:attrNameLst>
                                      </p:cBhvr>
                                      <p:to>
                                        <p:strVal val="visible"/>
                                      </p:to>
                                    </p:set>
                                    <p:anim calcmode="lin" valueType="num">
                                      <p:cBhvr additive="base">
                                        <p:cTn id="19" dur="500" fill="hold"/>
                                        <p:tgtEl>
                                          <p:spTgt spid="188437"/>
                                        </p:tgtEl>
                                        <p:attrNameLst>
                                          <p:attrName>ppt_x</p:attrName>
                                        </p:attrNameLst>
                                      </p:cBhvr>
                                      <p:tavLst>
                                        <p:tav tm="0">
                                          <p:val>
                                            <p:strVal val="0-#ppt_w/2"/>
                                          </p:val>
                                        </p:tav>
                                        <p:tav tm="100000">
                                          <p:val>
                                            <p:strVal val="#ppt_x"/>
                                          </p:val>
                                        </p:tav>
                                      </p:tavLst>
                                    </p:anim>
                                    <p:anim calcmode="lin" valueType="num">
                                      <p:cBhvr additive="base">
                                        <p:cTn id="20"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P spid="12"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lvl="1" eaLnBrk="1" hangingPunct="1">
              <a:buClr>
                <a:srgbClr val="FF00FF"/>
              </a:buClr>
              <a:buFontTx/>
              <a:buNone/>
              <a:defRPr/>
            </a:pPr>
            <a:r>
              <a:rPr lang="zh-CN" altLang="en-US" sz="4000">
                <a:solidFill>
                  <a:schemeClr val="bg1"/>
                </a:solidFill>
                <a:latin typeface="华文行楷" panose="02010800040101010101" pitchFamily="2" charset="-122"/>
                <a:ea typeface="华文行楷" panose="02010800040101010101" pitchFamily="2" charset="-122"/>
              </a:rPr>
              <a:t>局限：</a:t>
            </a:r>
            <a:endParaRPr lang="en-US" altLang="zh-CN" sz="4000">
              <a:solidFill>
                <a:schemeClr val="bg1"/>
              </a:solidFill>
              <a:latin typeface="华文行楷" panose="02010800040101010101" pitchFamily="2" charset="-122"/>
              <a:ea typeface="华文行楷" panose="02010800040101010101" pitchFamily="2" charset="-122"/>
            </a:endParaRPr>
          </a:p>
          <a:p>
            <a:pPr marL="0" indent="0" eaLnBrk="1" hangingPunct="1">
              <a:buClr>
                <a:srgbClr val="FF00FF"/>
              </a:buClr>
              <a:buSzPct val="80000"/>
              <a:buNone/>
              <a:defRPr/>
            </a:pPr>
            <a:endParaRPr lang="en-US" altLang="zh-CN" b="1">
              <a:solidFill>
                <a:schemeClr val="bg2"/>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a:t>
            </a:r>
            <a:r>
              <a:rPr lang="en-US" altLang="zh-CN" sz="5400">
                <a:solidFill>
                  <a:schemeClr val="bg2"/>
                </a:solidFill>
                <a:effectLst/>
                <a:ea typeface="华文新魏" panose="02010800040101010101" pitchFamily="2" charset="-122"/>
              </a:rPr>
              <a:t>4</a:t>
            </a:r>
            <a:r>
              <a:rPr lang="zh-CN" altLang="en-US" sz="5400">
                <a:solidFill>
                  <a:schemeClr val="bg2"/>
                </a:solidFill>
                <a:effectLst/>
                <a:ea typeface="华文新魏" panose="02010800040101010101" pitchFamily="2" charset="-122"/>
              </a:rPr>
              <a:t> 遥感的特性</a:t>
            </a:r>
          </a:p>
        </p:txBody>
      </p:sp>
      <p:sp>
        <p:nvSpPr>
          <p:cNvPr id="188437"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38"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5543"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AA0E4CF0-E3BF-4333-A242-0FE4EEEC16EA}" type="slidenum">
              <a:rPr kumimoji="0" lang="zh-CN" altLang="en-US" sz="1400"/>
              <a:pPr>
                <a:spcBef>
                  <a:spcPct val="50000"/>
                </a:spcBef>
                <a:buClrTx/>
                <a:buSzTx/>
                <a:buFontTx/>
                <a:buNone/>
              </a:pPr>
              <a:t>48</a:t>
            </a:fld>
            <a:endParaRPr kumimoji="0" lang="zh-CN" altLang="en-US" sz="1400"/>
          </a:p>
        </p:txBody>
      </p:sp>
      <p:sp>
        <p:nvSpPr>
          <p:cNvPr id="2" name="文本框 1"/>
          <p:cNvSpPr txBox="1"/>
          <p:nvPr/>
        </p:nvSpPr>
        <p:spPr>
          <a:xfrm>
            <a:off x="250829" y="1771650"/>
            <a:ext cx="8893175" cy="5016758"/>
          </a:xfrm>
          <a:prstGeom prst="rect">
            <a:avLst/>
          </a:prstGeom>
          <a:noFill/>
        </p:spPr>
        <p:txBody>
          <a:bodyPr>
            <a:spAutoFit/>
          </a:bodyPr>
          <a:lstStyle/>
          <a:p>
            <a:pPr marL="457200" indent="-457200">
              <a:lnSpc>
                <a:spcPct val="150000"/>
              </a:lnSpc>
              <a:buFont typeface="Wingdings" panose="05000000000000000000" pitchFamily="2" charset="2"/>
              <a:buChar char="p"/>
              <a:defRPr/>
            </a:pPr>
            <a:r>
              <a:rPr lang="zh-CN" altLang="en-US">
                <a:solidFill>
                  <a:srgbClr val="FF0000"/>
                </a:solidFill>
              </a:rPr>
              <a:t>数据量大</a:t>
            </a:r>
            <a:r>
              <a:rPr lang="en-US" altLang="zh-CN">
                <a:solidFill>
                  <a:srgbClr val="FF0000"/>
                </a:solidFill>
              </a:rPr>
              <a:t>—</a:t>
            </a:r>
            <a:r>
              <a:rPr lang="zh-CN" altLang="en-US">
                <a:solidFill>
                  <a:srgbClr val="FF0000"/>
                </a:solidFill>
              </a:rPr>
              <a:t>对存储和运算的要求高</a:t>
            </a:r>
            <a:endParaRPr lang="en-US" altLang="zh-CN">
              <a:solidFill>
                <a:srgbClr val="FF0000"/>
              </a:solidFill>
            </a:endParaRPr>
          </a:p>
          <a:p>
            <a:pPr>
              <a:lnSpc>
                <a:spcPct val="150000"/>
              </a:lnSpc>
              <a:defRPr/>
            </a:pPr>
            <a:r>
              <a:rPr lang="zh-CN" altLang="en-US" b="0">
                <a:solidFill>
                  <a:schemeClr val="bg2"/>
                </a:solidFill>
                <a:latin typeface="楷体" panose="02010609060101010101" pitchFamily="49" charset="-122"/>
                <a:ea typeface="楷体" panose="02010609060101010101" pitchFamily="49" charset="-122"/>
              </a:rPr>
              <a:t>    </a:t>
            </a:r>
            <a:r>
              <a:rPr lang="zh-CN" altLang="en-US" b="0" smtClean="0">
                <a:solidFill>
                  <a:schemeClr val="bg2"/>
                </a:solidFill>
                <a:latin typeface="楷体" panose="02010609060101010101" pitchFamily="49" charset="-122"/>
                <a:ea typeface="楷体" panose="02010609060101010101" pitchFamily="49" charset="-122"/>
              </a:rPr>
              <a:t>原因</a:t>
            </a:r>
            <a:r>
              <a:rPr lang="zh-CN" altLang="en-US" b="0">
                <a:solidFill>
                  <a:schemeClr val="bg2"/>
                </a:solidFill>
                <a:latin typeface="楷体" panose="02010609060101010101" pitchFamily="49" charset="-122"/>
                <a:ea typeface="楷体" panose="02010609060101010101" pitchFamily="49" charset="-122"/>
              </a:rPr>
              <a:t>：</a:t>
            </a:r>
            <a:r>
              <a:rPr lang="zh-CN" altLang="en-US" b="0" smtClean="0">
                <a:solidFill>
                  <a:schemeClr val="bg2"/>
                </a:solidFill>
                <a:latin typeface="楷体" panose="02010609060101010101" pitchFamily="49" charset="-122"/>
                <a:ea typeface="楷体" panose="02010609060101010101" pitchFamily="49" charset="-122"/>
              </a:rPr>
              <a:t>面积</a:t>
            </a:r>
            <a:r>
              <a:rPr lang="zh-CN" altLang="en-US" b="0">
                <a:solidFill>
                  <a:schemeClr val="bg2"/>
                </a:solidFill>
                <a:latin typeface="楷体" panose="02010609060101010101" pitchFamily="49" charset="-122"/>
                <a:ea typeface="楷体" panose="02010609060101010101" pitchFamily="49" charset="-122"/>
              </a:rPr>
              <a:t>大和数据密集才能准确反映对象的</a:t>
            </a:r>
            <a:r>
              <a:rPr lang="zh-CN" altLang="en-US" b="0" smtClean="0">
                <a:solidFill>
                  <a:schemeClr val="bg2"/>
                </a:solidFill>
                <a:latin typeface="楷体" panose="02010609060101010101" pitchFamily="49" charset="-122"/>
                <a:ea typeface="楷体" panose="02010609060101010101" pitchFamily="49" charset="-122"/>
              </a:rPr>
              <a:t>状况</a:t>
            </a:r>
            <a:endParaRPr lang="en-US" altLang="zh-CN" b="0">
              <a:solidFill>
                <a:schemeClr val="bg2"/>
              </a:solidFill>
              <a:latin typeface="楷体" panose="02010609060101010101" pitchFamily="49" charset="-122"/>
              <a:ea typeface="楷体" panose="02010609060101010101" pitchFamily="49" charset="-122"/>
            </a:endParaRPr>
          </a:p>
          <a:p>
            <a:pPr marL="457200" indent="-457200">
              <a:lnSpc>
                <a:spcPct val="150000"/>
              </a:lnSpc>
              <a:buFont typeface="Wingdings" panose="05000000000000000000" pitchFamily="2" charset="2"/>
              <a:buChar char="p"/>
              <a:defRPr/>
            </a:pPr>
            <a:r>
              <a:rPr lang="zh-CN" altLang="en-US">
                <a:solidFill>
                  <a:srgbClr val="FF0000"/>
                </a:solidFill>
              </a:rPr>
              <a:t>遥感数据解译方法需要提高</a:t>
            </a:r>
            <a:endParaRPr lang="en-US" altLang="zh-CN">
              <a:solidFill>
                <a:srgbClr val="FF0000"/>
              </a:solidFill>
            </a:endParaRPr>
          </a:p>
          <a:p>
            <a:pPr>
              <a:lnSpc>
                <a:spcPct val="150000"/>
              </a:lnSpc>
              <a:defRPr/>
            </a:pPr>
            <a:r>
              <a:rPr lang="en-US" altLang="zh-CN">
                <a:solidFill>
                  <a:schemeClr val="bg2"/>
                </a:solidFill>
              </a:rPr>
              <a:t>       </a:t>
            </a:r>
            <a:r>
              <a:rPr lang="zh-CN" altLang="en-US" b="0">
                <a:solidFill>
                  <a:schemeClr val="bg2"/>
                </a:solidFill>
                <a:latin typeface="楷体" panose="02010609060101010101" pitchFamily="49" charset="-122"/>
                <a:ea typeface="楷体" panose="02010609060101010101" pitchFamily="49" charset="-122"/>
              </a:rPr>
              <a:t>人工解译</a:t>
            </a:r>
            <a:r>
              <a:rPr lang="en-US" altLang="zh-CN" b="0">
                <a:solidFill>
                  <a:schemeClr val="bg2"/>
                </a:solidFill>
                <a:latin typeface="楷体" panose="02010609060101010101" pitchFamily="49" charset="-122"/>
                <a:ea typeface="楷体" panose="02010609060101010101" pitchFamily="49" charset="-122"/>
              </a:rPr>
              <a:t>——</a:t>
            </a:r>
            <a:r>
              <a:rPr lang="zh-CN" altLang="en-US" b="0" smtClean="0">
                <a:solidFill>
                  <a:schemeClr val="bg2"/>
                </a:solidFill>
                <a:latin typeface="楷体" panose="02010609060101010101" pitchFamily="49" charset="-122"/>
                <a:ea typeface="楷体" panose="02010609060101010101" pitchFamily="49" charset="-122"/>
              </a:rPr>
              <a:t>主观性强</a:t>
            </a:r>
            <a:endParaRPr lang="en-US" altLang="zh-CN" b="0">
              <a:solidFill>
                <a:schemeClr val="bg2"/>
              </a:solidFill>
              <a:latin typeface="楷体" panose="02010609060101010101" pitchFamily="49" charset="-122"/>
              <a:ea typeface="楷体" panose="02010609060101010101" pitchFamily="49" charset="-122"/>
            </a:endParaRPr>
          </a:p>
          <a:p>
            <a:pPr>
              <a:lnSpc>
                <a:spcPct val="150000"/>
              </a:lnSpc>
              <a:defRPr/>
            </a:pPr>
            <a:r>
              <a:rPr lang="zh-CN" altLang="en-US" b="0">
                <a:solidFill>
                  <a:schemeClr val="bg2"/>
                </a:solidFill>
                <a:latin typeface="楷体" panose="02010609060101010101" pitchFamily="49" charset="-122"/>
                <a:ea typeface="楷体" panose="02010609060101010101" pitchFamily="49" charset="-122"/>
              </a:rPr>
              <a:t>    </a:t>
            </a:r>
            <a:r>
              <a:rPr lang="zh-CN" altLang="en-US" b="0">
                <a:solidFill>
                  <a:schemeClr val="bg2"/>
                </a:solidFill>
                <a:latin typeface="楷体" panose="02010609060101010101" pitchFamily="49" charset="-122"/>
                <a:ea typeface="楷体" panose="02010609060101010101" pitchFamily="49" charset="-122"/>
              </a:rPr>
              <a:t>计算机</a:t>
            </a:r>
            <a:r>
              <a:rPr lang="zh-CN" altLang="en-US" b="0" smtClean="0">
                <a:solidFill>
                  <a:schemeClr val="bg2"/>
                </a:solidFill>
                <a:latin typeface="楷体" panose="02010609060101010101" pitchFamily="49" charset="-122"/>
                <a:ea typeface="楷体" panose="02010609060101010101" pitchFamily="49" charset="-122"/>
              </a:rPr>
              <a:t>解</a:t>
            </a:r>
            <a:r>
              <a:rPr lang="zh-CN" altLang="en-US" b="0">
                <a:solidFill>
                  <a:schemeClr val="bg2"/>
                </a:solidFill>
                <a:latin typeface="楷体" panose="02010609060101010101" pitchFamily="49" charset="-122"/>
                <a:ea typeface="楷体" panose="02010609060101010101" pitchFamily="49" charset="-122"/>
              </a:rPr>
              <a:t>译</a:t>
            </a:r>
            <a:r>
              <a:rPr lang="en-US" altLang="zh-CN" b="0">
                <a:solidFill>
                  <a:schemeClr val="bg2"/>
                </a:solidFill>
                <a:latin typeface="楷体" panose="02010609060101010101" pitchFamily="49" charset="-122"/>
                <a:ea typeface="楷体" panose="02010609060101010101" pitchFamily="49" charset="-122"/>
              </a:rPr>
              <a:t>——</a:t>
            </a:r>
            <a:r>
              <a:rPr lang="zh-CN" altLang="en-US" b="0">
                <a:solidFill>
                  <a:schemeClr val="bg2"/>
                </a:solidFill>
                <a:latin typeface="楷体" panose="02010609060101010101" pitchFamily="49" charset="-122"/>
                <a:ea typeface="楷体" panose="02010609060101010101" pitchFamily="49" charset="-122"/>
              </a:rPr>
              <a:t>地表复杂，算法准确性</a:t>
            </a:r>
            <a:r>
              <a:rPr lang="zh-CN" altLang="en-US" b="0" smtClean="0">
                <a:solidFill>
                  <a:schemeClr val="bg2"/>
                </a:solidFill>
                <a:latin typeface="楷体" panose="02010609060101010101" pitchFamily="49" charset="-122"/>
                <a:ea typeface="楷体" panose="02010609060101010101" pitchFamily="49" charset="-122"/>
              </a:rPr>
              <a:t>问题</a:t>
            </a:r>
            <a:endParaRPr lang="en-US" altLang="zh-CN" b="0" smtClean="0">
              <a:solidFill>
                <a:schemeClr val="bg2"/>
              </a:solidFill>
              <a:latin typeface="楷体" panose="02010609060101010101" pitchFamily="49" charset="-122"/>
              <a:ea typeface="楷体" panose="02010609060101010101" pitchFamily="49" charset="-122"/>
            </a:endParaRPr>
          </a:p>
          <a:p>
            <a:pPr>
              <a:lnSpc>
                <a:spcPct val="150000"/>
              </a:lnSpc>
              <a:defRPr/>
            </a:pPr>
            <a:endParaRPr lang="zh-CN" altLang="en-US" b="0">
              <a:solidFill>
                <a:schemeClr val="bg2"/>
              </a:solidFill>
              <a:latin typeface="楷体" panose="02010609060101010101" pitchFamily="49" charset="-122"/>
              <a:ea typeface="楷体" panose="02010609060101010101" pitchFamily="49" charset="-122"/>
            </a:endParaRPr>
          </a:p>
          <a:p>
            <a:pPr marL="0" lvl="1">
              <a:defRPr/>
            </a:pPr>
            <a:r>
              <a:rPr lang="zh-CN" altLang="en-US" sz="4000" smtClean="0">
                <a:solidFill>
                  <a:schemeClr val="bg1"/>
                </a:solidFill>
                <a:latin typeface="华文行楷" panose="02010800040101010101" pitchFamily="2" charset="-122"/>
                <a:ea typeface="华文行楷" panose="02010800040101010101" pitchFamily="2" charset="-122"/>
              </a:rPr>
              <a:t>未来发展的趋势：</a:t>
            </a:r>
            <a:endParaRPr lang="en-US" altLang="zh-CN" sz="4000">
              <a:solidFill>
                <a:schemeClr val="bg1"/>
              </a:solidFill>
              <a:latin typeface="华文行楷" panose="02010800040101010101" pitchFamily="2" charset="-122"/>
              <a:ea typeface="华文行楷" panose="02010800040101010101" pitchFamily="2" charset="-122"/>
            </a:endParaRPr>
          </a:p>
          <a:p>
            <a:pPr>
              <a:defRPr/>
            </a:pPr>
            <a:endParaRPr lang="zh-CN" altLang="en-US">
              <a:solidFill>
                <a:schemeClr val="bg2"/>
              </a:solidFill>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37"/>
                                        </p:tgtEl>
                                        <p:attrNameLst>
                                          <p:attrName>style.visibility</p:attrName>
                                        </p:attrNameLst>
                                      </p:cBhvr>
                                      <p:to>
                                        <p:strVal val="visible"/>
                                      </p:to>
                                    </p:set>
                                    <p:anim calcmode="lin" valueType="num">
                                      <p:cBhvr additive="base">
                                        <p:cTn id="7" dur="500" fill="hold"/>
                                        <p:tgtEl>
                                          <p:spTgt spid="188437"/>
                                        </p:tgtEl>
                                        <p:attrNameLst>
                                          <p:attrName>ppt_x</p:attrName>
                                        </p:attrNameLst>
                                      </p:cBhvr>
                                      <p:tavLst>
                                        <p:tav tm="0">
                                          <p:val>
                                            <p:strVal val="0-#ppt_w/2"/>
                                          </p:val>
                                        </p:tav>
                                        <p:tav tm="100000">
                                          <p:val>
                                            <p:strVal val="#ppt_x"/>
                                          </p:val>
                                        </p:tav>
                                      </p:tavLst>
                                    </p:anim>
                                    <p:anim calcmode="lin" valueType="num">
                                      <p:cBhvr additive="base">
                                        <p:cTn id="8" dur="500" fill="hold"/>
                                        <p:tgtEl>
                                          <p:spTgt spid="1884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38"/>
                                        </p:tgtEl>
                                        <p:attrNameLst>
                                          <p:attrName>style.visibility</p:attrName>
                                        </p:attrNameLst>
                                      </p:cBhvr>
                                      <p:to>
                                        <p:strVal val="visible"/>
                                      </p:to>
                                    </p:set>
                                    <p:anim calcmode="lin" valueType="num">
                                      <p:cBhvr additive="base">
                                        <p:cTn id="13" dur="500" fill="hold"/>
                                        <p:tgtEl>
                                          <p:spTgt spid="188438"/>
                                        </p:tgtEl>
                                        <p:attrNameLst>
                                          <p:attrName>ppt_x</p:attrName>
                                        </p:attrNameLst>
                                      </p:cBhvr>
                                      <p:tavLst>
                                        <p:tav tm="0">
                                          <p:val>
                                            <p:strVal val="0-#ppt_w/2"/>
                                          </p:val>
                                        </p:tav>
                                        <p:tav tm="100000">
                                          <p:val>
                                            <p:strVal val="#ppt_x"/>
                                          </p:val>
                                        </p:tav>
                                      </p:tavLst>
                                    </p:anim>
                                    <p:anim calcmode="lin" valueType="num">
                                      <p:cBhvr additive="base">
                                        <p:cTn id="14" dur="500" fill="hold"/>
                                        <p:tgtEl>
                                          <p:spTgt spid="18843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45"/>
                                        </p:tgtEl>
                                        <p:attrNameLst>
                                          <p:attrName>style.visibility</p:attrName>
                                        </p:attrNameLst>
                                      </p:cBhvr>
                                      <p:to>
                                        <p:strVal val="visible"/>
                                      </p:to>
                                    </p:set>
                                    <p:anim calcmode="lin" valueType="num">
                                      <p:cBhvr additive="base">
                                        <p:cTn id="19" dur="500" fill="hold"/>
                                        <p:tgtEl>
                                          <p:spTgt spid="188445"/>
                                        </p:tgtEl>
                                        <p:attrNameLst>
                                          <p:attrName>ppt_x</p:attrName>
                                        </p:attrNameLst>
                                      </p:cBhvr>
                                      <p:tavLst>
                                        <p:tav tm="0">
                                          <p:val>
                                            <p:strVal val="0-#ppt_w/2"/>
                                          </p:val>
                                        </p:tav>
                                        <p:tav tm="100000">
                                          <p:val>
                                            <p:strVal val="#ppt_x"/>
                                          </p:val>
                                        </p:tav>
                                      </p:tavLst>
                                    </p:anim>
                                    <p:anim calcmode="lin" valueType="num">
                                      <p:cBhvr additive="base">
                                        <p:cTn id="20" dur="500" fill="hold"/>
                                        <p:tgtEl>
                                          <p:spTgt spid="1884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7" grpId="0" autoUpdateAnimBg="0"/>
      <p:bldP spid="188438" grpId="0" autoUpdateAnimBg="0"/>
      <p:bldP spid="18844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marL="0" indent="0" eaLnBrk="1" hangingPunct="1">
              <a:buClr>
                <a:srgbClr val="FF00FF"/>
              </a:buClr>
              <a:buSzPct val="80000"/>
              <a:buNone/>
              <a:defRPr/>
            </a:pPr>
            <a:endParaRPr lang="en-US" altLang="zh-CN" b="1">
              <a:solidFill>
                <a:schemeClr val="bg2"/>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eaLnBrk="1" hangingPunct="1">
              <a:spcBef>
                <a:spcPct val="50000"/>
              </a:spcBef>
              <a:defRPr/>
            </a:pPr>
            <a:r>
              <a:rPr lang="zh-CN" altLang="en-US" sz="5400">
                <a:solidFill>
                  <a:schemeClr val="bg2"/>
                </a:solidFill>
                <a:effectLst/>
                <a:ea typeface="华文新魏" panose="02010800040101010101" pitchFamily="2" charset="-122"/>
              </a:rPr>
              <a:t>小结</a:t>
            </a:r>
          </a:p>
        </p:txBody>
      </p:sp>
      <p:sp>
        <p:nvSpPr>
          <p:cNvPr id="66564"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66565"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6567"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ECCC3EC8-CE1C-41EE-8E12-D4830BBF05A5}" type="slidenum">
              <a:rPr kumimoji="0" lang="zh-CN" altLang="en-US" sz="1400"/>
              <a:pPr>
                <a:spcBef>
                  <a:spcPct val="50000"/>
                </a:spcBef>
                <a:buClrTx/>
                <a:buSzTx/>
                <a:buFontTx/>
                <a:buNone/>
              </a:pPr>
              <a:t>49</a:t>
            </a:fld>
            <a:endParaRPr kumimoji="0" lang="zh-CN" altLang="en-US" sz="1400"/>
          </a:p>
        </p:txBody>
      </p:sp>
      <p:sp>
        <p:nvSpPr>
          <p:cNvPr id="66568" name="文本框 1"/>
          <p:cNvSpPr txBox="1">
            <a:spLocks noChangeArrowheads="1"/>
          </p:cNvSpPr>
          <p:nvPr/>
        </p:nvSpPr>
        <p:spPr bwMode="auto">
          <a:xfrm>
            <a:off x="277812" y="1895553"/>
            <a:ext cx="88931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0"/>
              </a:spcBef>
              <a:buClrTx/>
              <a:buSzTx/>
              <a:buFont typeface="Wingdings" panose="05000000000000000000" pitchFamily="2" charset="2"/>
              <a:buChar char="p"/>
            </a:pPr>
            <a:r>
              <a:rPr lang="zh-CN" altLang="en-US" sz="2800">
                <a:solidFill>
                  <a:srgbClr val="FF0000"/>
                </a:solidFill>
                <a:latin typeface="楷体" panose="02010609060101010101" pitchFamily="49" charset="-122"/>
                <a:ea typeface="楷体" panose="02010609060101010101" pitchFamily="49" charset="-122"/>
              </a:rPr>
              <a:t>本章重点</a:t>
            </a:r>
            <a:r>
              <a:rPr lang="zh-CN" altLang="en-US" sz="2800" b="0">
                <a:solidFill>
                  <a:schemeClr val="bg2"/>
                </a:solidFill>
                <a:latin typeface="楷体" panose="02010609060101010101" pitchFamily="49" charset="-122"/>
                <a:ea typeface="楷体" panose="02010609060101010101" pitchFamily="49" charset="-122"/>
              </a:rPr>
              <a:t>：遥感的概念、遥感的类型、遥感的特性</a:t>
            </a:r>
            <a:endParaRPr lang="en-US" altLang="zh-CN" sz="2800" b="0">
              <a:solidFill>
                <a:schemeClr val="bg2"/>
              </a:solidFill>
              <a:latin typeface="楷体" panose="02010609060101010101" pitchFamily="49" charset="-122"/>
              <a:ea typeface="楷体" panose="02010609060101010101" pitchFamily="49" charset="-122"/>
            </a:endParaRPr>
          </a:p>
          <a:p>
            <a:pPr>
              <a:lnSpc>
                <a:spcPct val="200000"/>
              </a:lnSpc>
              <a:spcBef>
                <a:spcPct val="0"/>
              </a:spcBef>
              <a:buClrTx/>
              <a:buSzTx/>
              <a:buFont typeface="Wingdings" panose="05000000000000000000" pitchFamily="2" charset="2"/>
              <a:buChar char="p"/>
            </a:pPr>
            <a:r>
              <a:rPr lang="zh-CN" altLang="en-US" sz="2800" b="0">
                <a:solidFill>
                  <a:schemeClr val="bg2"/>
                </a:solidFill>
                <a:latin typeface="楷体" panose="02010609060101010101" pitchFamily="49" charset="-122"/>
                <a:ea typeface="楷体" panose="02010609060101010101" pitchFamily="49" charset="-122"/>
              </a:rPr>
              <a:t>对遥感过程、遥感技术系统形成初步认识</a:t>
            </a:r>
            <a:r>
              <a:rPr lang="en-US" altLang="zh-CN" sz="2800" b="0">
                <a:solidFill>
                  <a:schemeClr val="bg2"/>
                </a:solidFill>
                <a:latin typeface="楷体" panose="02010609060101010101" pitchFamily="49" charset="-122"/>
                <a:ea typeface="楷体" panose="02010609060101010101" pitchFamily="49" charset="-122"/>
              </a:rPr>
              <a:t> </a:t>
            </a:r>
          </a:p>
          <a:p>
            <a:pPr>
              <a:lnSpc>
                <a:spcPct val="200000"/>
              </a:lnSpc>
              <a:spcBef>
                <a:spcPct val="0"/>
              </a:spcBef>
              <a:buClrTx/>
              <a:buSzTx/>
              <a:buFont typeface="Wingdings" panose="05000000000000000000" pitchFamily="2" charset="2"/>
              <a:buChar char="p"/>
            </a:pPr>
            <a:r>
              <a:rPr lang="zh-CN" altLang="en-US" sz="2800" b="0">
                <a:solidFill>
                  <a:schemeClr val="accent2">
                    <a:lumMod val="75000"/>
                  </a:schemeClr>
                </a:solidFill>
                <a:latin typeface="楷体" panose="02010609060101010101" pitchFamily="49" charset="-122"/>
                <a:ea typeface="楷体" panose="02010609060101010101" pitchFamily="49" charset="-122"/>
              </a:rPr>
              <a:t>认识遥感的优势和目前的</a:t>
            </a:r>
            <a:r>
              <a:rPr lang="zh-CN" altLang="en-US" sz="2800" b="0" smtClean="0">
                <a:solidFill>
                  <a:schemeClr val="accent2">
                    <a:lumMod val="75000"/>
                  </a:schemeClr>
                </a:solidFill>
                <a:latin typeface="楷体" panose="02010609060101010101" pitchFamily="49" charset="-122"/>
                <a:ea typeface="楷体" panose="02010609060101010101" pitchFamily="49" charset="-122"/>
              </a:rPr>
              <a:t>局限和发展趋势</a:t>
            </a:r>
            <a:endParaRPr lang="en-US" altLang="zh-CN" sz="2800" b="0">
              <a:solidFill>
                <a:schemeClr val="accent2">
                  <a:lumMod val="75000"/>
                </a:schemeClr>
              </a:solidFill>
              <a:latin typeface="楷体" panose="02010609060101010101" pitchFamily="49" charset="-122"/>
              <a:ea typeface="楷体" panose="02010609060101010101" pitchFamily="49" charset="-122"/>
            </a:endParaRPr>
          </a:p>
          <a:p>
            <a:pPr>
              <a:lnSpc>
                <a:spcPct val="200000"/>
              </a:lnSpc>
              <a:spcBef>
                <a:spcPct val="0"/>
              </a:spcBef>
              <a:buClrTx/>
              <a:buSzTx/>
              <a:buFont typeface="Wingdings" panose="05000000000000000000" pitchFamily="2" charset="2"/>
              <a:buChar char="p"/>
            </a:pPr>
            <a:r>
              <a:rPr lang="zh-CN" altLang="en-US" sz="2800" b="0">
                <a:solidFill>
                  <a:schemeClr val="bg2"/>
                </a:solidFill>
                <a:latin typeface="楷体" panose="02010609060101010101" pitchFamily="49" charset="-122"/>
                <a:ea typeface="楷体" panose="02010609060101010101" pitchFamily="49" charset="-122"/>
              </a:rPr>
              <a:t>了解遥感的发展</a:t>
            </a:r>
            <a:r>
              <a:rPr lang="zh-CN" altLang="en-US" sz="2800" b="0" smtClean="0">
                <a:solidFill>
                  <a:schemeClr val="bg2"/>
                </a:solidFill>
                <a:latin typeface="楷体" panose="02010609060101010101" pitchFamily="49" charset="-122"/>
                <a:ea typeface="楷体" panose="02010609060101010101" pitchFamily="49" charset="-122"/>
              </a:rPr>
              <a:t>历史和著名人物</a:t>
            </a:r>
            <a:endParaRPr lang="en-US" altLang="zh-CN" sz="2800" b="0">
              <a:solidFill>
                <a:schemeClr val="bg2"/>
              </a:solidFill>
              <a:latin typeface="楷体" panose="02010609060101010101" pitchFamily="49" charset="-122"/>
              <a:ea typeface="楷体" panose="02010609060101010101" pitchFamily="49" charset="-122"/>
            </a:endParaRPr>
          </a:p>
        </p:txBody>
      </p:sp>
    </p:spTree>
  </p:cSld>
  <p:clrMapOvr>
    <a:masterClrMapping/>
  </p:clrMapOvr>
  <p:transition spd="slow">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buSzTx/>
              <a:buFont typeface="Wingdings" panose="05000000000000000000" pitchFamily="2" charset="2"/>
              <a:buChar char="Ø"/>
              <a:defRPr/>
            </a:pPr>
            <a:endParaRPr lang="en-US" altLang="zh-CN" sz="4000" b="1">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rgbClr val="00B050"/>
              </a:buClr>
              <a:buSzPct val="80000"/>
              <a:buFont typeface="Wingdings" panose="05000000000000000000" pitchFamily="2" charset="2"/>
              <a:buChar char="p"/>
              <a:defRPr/>
            </a:pPr>
            <a:r>
              <a:rPr lang="zh-CN" altLang="en-US" sz="4000" b="1">
                <a:solidFill>
                  <a:srgbClr val="00B050"/>
                </a:solidFill>
                <a:effectLst>
                  <a:outerShdw blurRad="38100" dist="38100" dir="2700000" algn="tl">
                    <a:srgbClr val="FFFFFF"/>
                  </a:outerShdw>
                </a:effectLst>
                <a:latin typeface="+mj-ea"/>
                <a:ea typeface="+mj-ea"/>
              </a:rPr>
              <a:t>什么是遥感</a:t>
            </a:r>
            <a:r>
              <a:rPr lang="zh-CN" altLang="en-US" sz="40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4000" b="1">
                <a:solidFill>
                  <a:srgbClr val="00B050"/>
                </a:solidFill>
                <a:effectLst>
                  <a:outerShdw blurRad="38100" dist="38100" dir="2700000" algn="tl">
                    <a:srgbClr val="FFFFFF"/>
                  </a:outerShdw>
                </a:effectLst>
                <a:ea typeface="楷体" panose="02010609060101010101" pitchFamily="49" charset="-122"/>
              </a:rPr>
              <a:t>remote sensing</a:t>
            </a:r>
            <a:r>
              <a:rPr lang="zh-CN" altLang="en-US" sz="40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a:t>
            </a:r>
            <a:r>
              <a:rPr lang="en-US" altLang="zh-CN" sz="4000"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rPr>
              <a:t> </a:t>
            </a:r>
            <a:endParaRPr lang="en-US" altLang="zh-CN" b="1">
              <a:solidFill>
                <a:srgbClr val="00B050"/>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0" indent="0" eaLnBrk="1" hangingPunct="1">
              <a:buSzTx/>
              <a:buNone/>
              <a:defRPr/>
            </a:pPr>
            <a:r>
              <a:rPr lang="en-US" altLang="zh-CN" sz="4400" b="1">
                <a:solidFill>
                  <a:schemeClr val="bg2"/>
                </a:solidFill>
                <a:effectLst/>
                <a:latin typeface="楷体_GB2312" pitchFamily="49" charset="-122"/>
                <a:ea typeface="楷体_GB2312" pitchFamily="49" charset="-122"/>
              </a:rPr>
              <a:t>     </a:t>
            </a:r>
          </a:p>
          <a:p>
            <a:pPr marL="0" indent="0" eaLnBrk="1" hangingPunct="1">
              <a:buSzTx/>
              <a:buNone/>
              <a:defRPr/>
            </a:pPr>
            <a:r>
              <a:rPr lang="en-US" altLang="zh-CN" sz="3600" b="1">
                <a:solidFill>
                  <a:schemeClr val="bg2"/>
                </a:solidFill>
                <a:effectLst/>
                <a:latin typeface="楷体_GB2312" pitchFamily="49" charset="-122"/>
                <a:ea typeface="楷体_GB2312" pitchFamily="49" charset="-122"/>
              </a:rPr>
              <a:t>    </a:t>
            </a:r>
            <a:r>
              <a:rPr lang="en-US" altLang="zh-CN" sz="3600" b="1">
                <a:solidFill>
                  <a:schemeClr val="bg2"/>
                </a:solidFill>
                <a:effectLst/>
                <a:latin typeface="+mj-lt"/>
                <a:ea typeface="楷体_GB2312" pitchFamily="49" charset="-122"/>
              </a:rPr>
              <a:t>remote </a:t>
            </a:r>
            <a:r>
              <a:rPr lang="zh-CN" altLang="en-US" sz="3600" b="1">
                <a:solidFill>
                  <a:schemeClr val="bg2"/>
                </a:solidFill>
                <a:effectLst/>
                <a:latin typeface="+mj-lt"/>
                <a:ea typeface="楷体_GB2312" pitchFamily="49" charset="-122"/>
              </a:rPr>
              <a:t>：</a:t>
            </a:r>
            <a:r>
              <a:rPr lang="zh-CN" altLang="en-US" sz="3600" b="1">
                <a:solidFill>
                  <a:schemeClr val="bg2"/>
                </a:solidFill>
                <a:effectLst/>
                <a:latin typeface="楷体" panose="02010609060101010101" pitchFamily="49" charset="-122"/>
                <a:ea typeface="楷体" panose="02010609060101010101" pitchFamily="49" charset="-122"/>
              </a:rPr>
              <a:t>遥远的</a:t>
            </a:r>
            <a:endParaRPr lang="en-US" altLang="zh-CN" sz="3600" b="1">
              <a:solidFill>
                <a:schemeClr val="bg2"/>
              </a:solidFill>
              <a:effectLst/>
              <a:latin typeface="楷体" panose="02010609060101010101" pitchFamily="49" charset="-122"/>
              <a:ea typeface="楷体" panose="02010609060101010101" pitchFamily="49" charset="-122"/>
            </a:endParaRPr>
          </a:p>
          <a:p>
            <a:pPr marL="0" indent="0" eaLnBrk="1" hangingPunct="1">
              <a:buSzTx/>
              <a:buNone/>
              <a:defRPr/>
            </a:pPr>
            <a:r>
              <a:rPr lang="en-US" altLang="zh-CN" sz="3600" b="1">
                <a:solidFill>
                  <a:schemeClr val="bg2"/>
                </a:solidFill>
                <a:effectLst/>
                <a:latin typeface="+mj-lt"/>
                <a:ea typeface="楷体_GB2312" pitchFamily="49" charset="-122"/>
              </a:rPr>
              <a:t>        sensing</a:t>
            </a:r>
            <a:r>
              <a:rPr lang="zh-CN" altLang="en-US" sz="3600" b="1">
                <a:solidFill>
                  <a:schemeClr val="bg2"/>
                </a:solidFill>
                <a:effectLst/>
                <a:latin typeface="+mj-lt"/>
                <a:ea typeface="楷体_GB2312" pitchFamily="49" charset="-122"/>
                <a:sym typeface="Wingdings" panose="05000000000000000000" pitchFamily="2" charset="2"/>
              </a:rPr>
              <a:t>：</a:t>
            </a:r>
            <a:r>
              <a:rPr lang="zh-CN" altLang="en-US" sz="3600" b="1">
                <a:solidFill>
                  <a:schemeClr val="bg2"/>
                </a:solidFill>
                <a:effectLst/>
                <a:latin typeface="楷体" panose="02010609060101010101" pitchFamily="49" charset="-122"/>
                <a:ea typeface="楷体" panose="02010609060101010101" pitchFamily="49" charset="-122"/>
                <a:sym typeface="Wingdings" panose="05000000000000000000" pitchFamily="2" charset="2"/>
              </a:rPr>
              <a:t>感知，感觉</a:t>
            </a:r>
            <a:endParaRPr lang="en-US" altLang="zh-CN" sz="3600" b="1">
              <a:solidFill>
                <a:schemeClr val="bg2"/>
              </a:solidFill>
              <a:effectLst/>
              <a:latin typeface="楷体" panose="02010609060101010101" pitchFamily="49" charset="-122"/>
              <a:ea typeface="楷体" panose="02010609060101010101" pitchFamily="49" charset="-122"/>
              <a:sym typeface="Wingdings" panose="05000000000000000000" pitchFamily="2" charset="2"/>
            </a:endParaRPr>
          </a:p>
          <a:p>
            <a:pPr marL="0" indent="0" eaLnBrk="1" hangingPunct="1">
              <a:buSzTx/>
              <a:buNone/>
              <a:defRPr/>
            </a:pPr>
            <a:endParaRPr lang="en-US" altLang="zh-CN" sz="3600" b="1">
              <a:solidFill>
                <a:schemeClr val="bg2"/>
              </a:solidFill>
              <a:effectLst/>
              <a:latin typeface="楷体_GB2312" pitchFamily="49" charset="-122"/>
              <a:ea typeface="楷体_GB2312" pitchFamily="49" charset="-122"/>
            </a:endParaRPr>
          </a:p>
          <a:p>
            <a:pPr marL="0" indent="0" eaLnBrk="1" hangingPunct="1">
              <a:buSzTx/>
              <a:buNone/>
              <a:defRPr/>
            </a:pPr>
            <a:endParaRPr lang="en-US" altLang="zh-CN" sz="3600" b="1">
              <a:solidFill>
                <a:schemeClr val="bg2"/>
              </a:solidFill>
              <a:effectLst/>
              <a:latin typeface="楷体_GB2312" pitchFamily="49" charset="-122"/>
              <a:ea typeface="楷体_GB2312" pitchFamily="49" charset="-122"/>
            </a:endParaRPr>
          </a:p>
        </p:txBody>
      </p:sp>
      <p:sp>
        <p:nvSpPr>
          <p:cNvPr id="174088" name="Rectangle 8"/>
          <p:cNvSpPr>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§1 绪论</a:t>
            </a:r>
          </a:p>
        </p:txBody>
      </p:sp>
      <p:sp>
        <p:nvSpPr>
          <p:cNvPr id="9220"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81AD2236-B9E3-4069-8AAC-270AC59B4E61}" type="slidenum">
              <a:rPr kumimoji="0" lang="zh-CN" altLang="en-US" sz="1400"/>
              <a:pPr>
                <a:spcBef>
                  <a:spcPct val="50000"/>
                </a:spcBef>
                <a:buClrTx/>
                <a:buSzTx/>
                <a:buFontTx/>
                <a:buNone/>
              </a:pPr>
              <a:t>5</a:t>
            </a:fld>
            <a:endParaRPr kumimoji="0" lang="zh-CN" altLang="en-US" sz="1400"/>
          </a:p>
        </p:txBody>
      </p:sp>
      <p:pic>
        <p:nvPicPr>
          <p:cNvPr id="12294" name="Picture 6" descr="Long Distance Relationship London UK New York U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95" y="2708920"/>
            <a:ext cx="2887663"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527179" y="5341942"/>
            <a:ext cx="3952875" cy="708025"/>
          </a:xfrm>
          <a:prstGeom prst="rect">
            <a:avLst/>
          </a:prstGeom>
          <a:solidFill>
            <a:schemeClr val="tx2">
              <a:lumMod val="40000"/>
              <a:lumOff val="60000"/>
            </a:schemeClr>
          </a:solidFill>
        </p:spPr>
        <p:txBody>
          <a:bodyPr>
            <a:spAutoFit/>
          </a:bodyPr>
          <a:lstStyle/>
          <a:p>
            <a:pPr>
              <a:defRPr/>
            </a:pPr>
            <a:r>
              <a:rPr lang="zh-CN" altLang="en-US" sz="4000">
                <a:solidFill>
                  <a:srgbClr val="FF0000"/>
                </a:solidFill>
                <a:latin typeface="方正舒体" panose="02010601030101010101" pitchFamily="2" charset="-122"/>
                <a:ea typeface="方正舒体" panose="02010601030101010101" pitchFamily="2" charset="-122"/>
              </a:rPr>
              <a:t>“遥远的感知”</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fade">
                                      <p:cBhvr>
                                        <p:cTn id="12"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descr="水滴"/>
          <p:cNvSpPr>
            <a:spLocks noGrp="1" noChangeArrowheads="1"/>
          </p:cNvSpPr>
          <p:nvPr>
            <p:ph type="body" idx="1"/>
          </p:nvPr>
        </p:nvSpPr>
        <p:spPr>
          <a:xfrm>
            <a:off x="0" y="914400"/>
            <a:ext cx="9144000" cy="5943600"/>
          </a:xfrm>
          <a:solidFill>
            <a:schemeClr val="tx1">
              <a:lumMod val="95000"/>
            </a:schemeClr>
          </a:solidFill>
          <a:ln w="12700" cap="sq">
            <a:solidFill>
              <a:srgbClr val="78F931"/>
            </a:solidFill>
            <a:miter lim="800000"/>
            <a:headEnd/>
            <a:tailEnd/>
          </a:ln>
        </p:spPr>
        <p:txBody>
          <a:bodyPr/>
          <a:lstStyle/>
          <a:p>
            <a:pPr marL="0" indent="0" eaLnBrk="1" hangingPunct="1">
              <a:buClr>
                <a:srgbClr val="FF00FF"/>
              </a:buClr>
              <a:buSzPct val="80000"/>
              <a:buNone/>
              <a:defRPr/>
            </a:pPr>
            <a:endParaRPr lang="en-US" altLang="zh-CN" b="1">
              <a:solidFill>
                <a:schemeClr val="bg2"/>
              </a:solidFill>
              <a:effectLst>
                <a:outerShdw blurRad="38100" dist="38100" dir="2700000" algn="tl">
                  <a:srgbClr val="FFFFFF"/>
                </a:outerShdw>
              </a:effectLst>
              <a:latin typeface="楷体_GB2312" pitchFamily="49" charset="-122"/>
              <a:ea typeface="楷体_GB2312" pitchFamily="49" charset="-122"/>
            </a:endParaRPr>
          </a:p>
          <a:p>
            <a:pPr marL="0" indent="0" eaLnBrk="1" hangingPunct="1">
              <a:buClr>
                <a:srgbClr val="FF00FF"/>
              </a:buClr>
              <a:buSzPct val="80000"/>
              <a:buNone/>
              <a:defRPr/>
            </a:pPr>
            <a:endParaRPr lang="zh-CN" altLang="en-US" b="1">
              <a:solidFill>
                <a:schemeClr val="bg2"/>
              </a:solidFill>
              <a:effectLst>
                <a:outerShdw blurRad="38100" dist="38100" dir="2700000" algn="tl">
                  <a:srgbClr val="FFFFFF"/>
                </a:outerShdw>
              </a:effectLst>
              <a:latin typeface="楷体_GB2312" pitchFamily="49" charset="-122"/>
              <a:ea typeface="楷体_GB2312" pitchFamily="49" charset="-122"/>
            </a:endParaRPr>
          </a:p>
        </p:txBody>
      </p:sp>
      <p:sp>
        <p:nvSpPr>
          <p:cNvPr id="188421" name="Text Box 5"/>
          <p:cNvSpPr txBox="1">
            <a:spLocks noGrp="1" noChangeArrowheads="1"/>
          </p:cNvSpPr>
          <p:nvPr>
            <p:ph type="title"/>
          </p:nvPr>
        </p:nvSpPr>
        <p:spPr>
          <a:xfrm>
            <a:off x="0" y="0"/>
            <a:ext cx="9144000" cy="927100"/>
          </a:xfrm>
          <a:solidFill>
            <a:schemeClr val="bg1">
              <a:lumMod val="60000"/>
              <a:lumOff val="40000"/>
            </a:schemeClr>
          </a:solidFill>
          <a:ln w="12700" cap="sq">
            <a:solidFill>
              <a:srgbClr val="1E30D6"/>
            </a:solidFill>
            <a:miter lim="800000"/>
            <a:headEnd type="none" w="sm" len="sm"/>
            <a:tailEnd type="none" w="sm" len="sm"/>
          </a:ln>
        </p:spPr>
        <p:txBody>
          <a:bodyPr vert="horz" wrap="square" lIns="91440" tIns="45720" rIns="91440" bIns="45720" numCol="1" anchor="t" anchorCtr="0" compatLnSpc="1">
            <a:prstTxWarp prst="textNoShape">
              <a:avLst/>
            </a:prstTxWarp>
            <a:spAutoFit/>
          </a:bodyPr>
          <a:lstStyle/>
          <a:p>
            <a:pPr eaLnBrk="1" hangingPunct="1">
              <a:spcBef>
                <a:spcPct val="50000"/>
              </a:spcBef>
              <a:defRPr/>
            </a:pPr>
            <a:r>
              <a:rPr lang="zh-CN" altLang="en-US" sz="5400">
                <a:solidFill>
                  <a:schemeClr val="bg2"/>
                </a:solidFill>
                <a:effectLst/>
                <a:ea typeface="华文新魏" panose="02010800040101010101" pitchFamily="2" charset="-122"/>
              </a:rPr>
              <a:t>课后思考</a:t>
            </a:r>
          </a:p>
        </p:txBody>
      </p:sp>
      <p:sp>
        <p:nvSpPr>
          <p:cNvPr id="67588"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67589"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7591"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10956236-F163-463F-BE82-A76BABF5359D}" type="slidenum">
              <a:rPr kumimoji="0" lang="zh-CN" altLang="en-US" sz="1400"/>
              <a:pPr>
                <a:spcBef>
                  <a:spcPct val="50000"/>
                </a:spcBef>
                <a:buClrTx/>
                <a:buSzTx/>
                <a:buFontTx/>
                <a:buNone/>
              </a:pPr>
              <a:t>50</a:t>
            </a:fld>
            <a:endParaRPr kumimoji="0" lang="zh-CN" altLang="en-US" sz="1400"/>
          </a:p>
        </p:txBody>
      </p:sp>
      <p:sp>
        <p:nvSpPr>
          <p:cNvPr id="67592" name="文本框 1"/>
          <p:cNvSpPr txBox="1">
            <a:spLocks noChangeArrowheads="1"/>
          </p:cNvSpPr>
          <p:nvPr/>
        </p:nvSpPr>
        <p:spPr bwMode="auto">
          <a:xfrm>
            <a:off x="250825" y="1624013"/>
            <a:ext cx="88931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0"/>
              </a:spcBef>
              <a:buClrTx/>
              <a:buSzTx/>
              <a:buFont typeface="Wingdings" panose="05000000000000000000" pitchFamily="2" charset="2"/>
              <a:buChar char="p"/>
            </a:pPr>
            <a:r>
              <a:rPr lang="zh-CN" altLang="en-US" sz="2800" b="0">
                <a:solidFill>
                  <a:schemeClr val="bg2"/>
                </a:solidFill>
                <a:latin typeface="楷体" panose="02010609060101010101" pitchFamily="49" charset="-122"/>
                <a:ea typeface="楷体" panose="02010609060101010101" pitchFamily="49" charset="-122"/>
              </a:rPr>
              <a:t>假如让你运用遥感技术解决一个问题，你想用来解决什么问题？怎样做？</a:t>
            </a:r>
            <a:endParaRPr lang="en-US" altLang="zh-CN" sz="2800" b="0">
              <a:solidFill>
                <a:schemeClr val="bg2"/>
              </a:solidFill>
              <a:latin typeface="楷体" panose="02010609060101010101" pitchFamily="49" charset="-122"/>
              <a:ea typeface="楷体" panose="02010609060101010101" pitchFamily="49" charset="-122"/>
            </a:endParaRPr>
          </a:p>
          <a:p>
            <a:pPr>
              <a:lnSpc>
                <a:spcPct val="200000"/>
              </a:lnSpc>
              <a:spcBef>
                <a:spcPct val="0"/>
              </a:spcBef>
              <a:buClrTx/>
              <a:buSzTx/>
              <a:buFont typeface="Wingdings" panose="05000000000000000000" pitchFamily="2" charset="2"/>
              <a:buChar char="p"/>
            </a:pPr>
            <a:r>
              <a:rPr lang="zh-CN" altLang="en-US" sz="2800" b="0">
                <a:solidFill>
                  <a:schemeClr val="bg2"/>
                </a:solidFill>
                <a:latin typeface="楷体" panose="02010609060101010101" pitchFamily="49" charset="-122"/>
                <a:ea typeface="楷体" panose="02010609060101010101" pitchFamily="49" charset="-122"/>
              </a:rPr>
              <a:t>文献检索</a:t>
            </a:r>
            <a:r>
              <a:rPr lang="en-US" altLang="zh-CN" sz="2800" b="0">
                <a:solidFill>
                  <a:schemeClr val="bg2"/>
                </a:solidFill>
                <a:latin typeface="楷体" panose="02010609060101010101" pitchFamily="49" charset="-122"/>
                <a:ea typeface="楷体" panose="02010609060101010101" pitchFamily="49" charset="-122"/>
              </a:rPr>
              <a:t>——</a:t>
            </a:r>
            <a:r>
              <a:rPr lang="zh-CN" altLang="en-US" sz="2800" b="0">
                <a:solidFill>
                  <a:schemeClr val="bg2"/>
                </a:solidFill>
                <a:latin typeface="楷体" panose="02010609060101010101" pitchFamily="49" charset="-122"/>
                <a:ea typeface="楷体" panose="02010609060101010101" pitchFamily="49" charset="-122"/>
              </a:rPr>
              <a:t>依照一个主题，查找两篇文献（中文，英文各一篇），看目前做了什么工作？</a:t>
            </a:r>
            <a:endParaRPr lang="zh-CN" altLang="en-US" sz="2800">
              <a:solidFill>
                <a:schemeClr val="bg2"/>
              </a:solidFill>
            </a:endParaRPr>
          </a:p>
        </p:txBody>
      </p:sp>
    </p:spTree>
  </p:cSld>
  <p:clrMapOvr>
    <a:masterClrMapping/>
  </p:clrMapOvr>
  <p:transition spd="slow">
    <p:blind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a:defRPr/>
            </a:pPr>
            <a:endParaRPr lang="zh-CN" altLang="en-US"/>
          </a:p>
        </p:txBody>
      </p:sp>
      <p:pic>
        <p:nvPicPr>
          <p:cNvPr id="6861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 y="949325"/>
            <a:ext cx="89535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 y="0"/>
            <a:ext cx="52927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92729" y="1588"/>
            <a:ext cx="2054225"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 Box 21"/>
          <p:cNvSpPr txBox="1">
            <a:spLocks noChangeArrowheads="1"/>
          </p:cNvSpPr>
          <p:nvPr/>
        </p:nvSpPr>
        <p:spPr bwMode="auto">
          <a:xfrm>
            <a:off x="4343400" y="6172204"/>
            <a:ext cx="1066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68615" name="Text Box 22"/>
          <p:cNvSpPr txBox="1">
            <a:spLocks noChangeArrowheads="1"/>
          </p:cNvSpPr>
          <p:nvPr/>
        </p:nvSpPr>
        <p:spPr bwMode="auto">
          <a:xfrm>
            <a:off x="4724400" y="6172204"/>
            <a:ext cx="16002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800" b="0"/>
              <a:t>   </a:t>
            </a:r>
          </a:p>
        </p:txBody>
      </p:sp>
      <p:sp>
        <p:nvSpPr>
          <p:cNvPr id="188445" name="Text Box 29"/>
          <p:cNvSpPr txBox="1">
            <a:spLocks noChangeArrowheads="1"/>
          </p:cNvSpPr>
          <p:nvPr/>
        </p:nvSpPr>
        <p:spPr bwMode="auto">
          <a:xfrm>
            <a:off x="7467600" y="1600204"/>
            <a:ext cx="914400" cy="519113"/>
          </a:xfrm>
          <a:prstGeom prst="rect">
            <a:avLst/>
          </a:prstGeom>
          <a:noFill/>
          <a:ln>
            <a:noFill/>
          </a:ln>
          <a:effectLst/>
        </p:spPr>
        <p:txBody>
          <a:bodyPr>
            <a:spAutoFit/>
          </a:bodyPr>
          <a:lstStyle/>
          <a:p>
            <a:pPr eaLnBrk="1" hangingPunct="1">
              <a:spcBef>
                <a:spcPct val="50000"/>
              </a:spcBef>
              <a:buClr>
                <a:schemeClr val="tx2"/>
              </a:buClr>
              <a:buSzPct val="75000"/>
              <a:buFont typeface="Wingdings" panose="05000000000000000000" pitchFamily="2" charset="2"/>
              <a:buNone/>
              <a:defRPr/>
            </a:pPr>
            <a:r>
              <a:rPr lang="zh-CN" altLang="en-US" b="0">
                <a:effectLst>
                  <a:outerShdw blurRad="38100" dist="38100" dir="2700000" algn="tl">
                    <a:srgbClr val="000000"/>
                  </a:outerShdw>
                </a:effectLst>
              </a:rPr>
              <a:t>  </a:t>
            </a:r>
          </a:p>
        </p:txBody>
      </p:sp>
      <p:sp>
        <p:nvSpPr>
          <p:cNvPr id="68617"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F188FBF3-090C-4691-A7CC-EA0C2E23FB95}" type="slidenum">
              <a:rPr kumimoji="0" lang="zh-CN" altLang="en-US" sz="1400"/>
              <a:pPr>
                <a:spcBef>
                  <a:spcPct val="50000"/>
                </a:spcBef>
                <a:buClrTx/>
                <a:buSzTx/>
                <a:buFontTx/>
                <a:buNone/>
              </a:pPr>
              <a:t>51</a:t>
            </a:fld>
            <a:endParaRPr kumimoji="0" lang="zh-CN" altLang="en-US" sz="1400"/>
          </a:p>
        </p:txBody>
      </p:sp>
      <p:sp>
        <p:nvSpPr>
          <p:cNvPr id="68618" name="文本框 1"/>
          <p:cNvSpPr txBox="1">
            <a:spLocks noChangeArrowheads="1"/>
          </p:cNvSpPr>
          <p:nvPr/>
        </p:nvSpPr>
        <p:spPr bwMode="auto">
          <a:xfrm>
            <a:off x="2916238" y="1954213"/>
            <a:ext cx="48069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200000"/>
              </a:lnSpc>
              <a:spcBef>
                <a:spcPct val="0"/>
              </a:spcBef>
              <a:buClrTx/>
              <a:buSzTx/>
              <a:buFontTx/>
              <a:buNone/>
            </a:pPr>
            <a:r>
              <a:rPr lang="zh-CN" altLang="en-US" sz="6000">
                <a:solidFill>
                  <a:srgbClr val="FF0000"/>
                </a:solidFill>
                <a:latin typeface="华文行楷" panose="02010800040101010101" pitchFamily="2" charset="-122"/>
                <a:ea typeface="华文行楷" panose="02010800040101010101" pitchFamily="2" charset="-122"/>
              </a:rPr>
              <a:t>本章结束！</a:t>
            </a:r>
          </a:p>
        </p:txBody>
      </p:sp>
      <p:sp>
        <p:nvSpPr>
          <p:cNvPr id="3" name="标题 2"/>
          <p:cNvSpPr>
            <a:spLocks noGrp="1"/>
          </p:cNvSpPr>
          <p:nvPr>
            <p:ph type="title"/>
          </p:nvPr>
        </p:nvSpPr>
        <p:spPr/>
        <p:txBody>
          <a:bodyPr/>
          <a:lstStyle/>
          <a:p>
            <a:pPr>
              <a:defRPr/>
            </a:pPr>
            <a:endParaRPr lang="zh-CN" altLang="en-US"/>
          </a:p>
        </p:txBody>
      </p:sp>
    </p:spTree>
  </p:cSld>
  <p:clrMapOvr>
    <a:masterClrMapping/>
  </p:clrMapOvr>
  <p:transition spd="slow">
    <p:blind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lnSpc>
                <a:spcPct val="200000"/>
              </a:lnSpc>
              <a:buClr>
                <a:srgbClr val="FF00FF"/>
              </a:buClr>
              <a:buSzTx/>
              <a:buNone/>
              <a:defRPr/>
            </a:pPr>
            <a:r>
              <a:rPr lang="zh-CN" altLang="en-US" sz="3600" b="1" smtClean="0">
                <a:solidFill>
                  <a:srgbClr val="00B050"/>
                </a:solidFill>
                <a:effectLst>
                  <a:outerShdw blurRad="38100" dist="38100" dir="2700000" algn="tl">
                    <a:srgbClr val="FFFFFF"/>
                  </a:outerShdw>
                </a:effectLst>
                <a:latin typeface="+mn-ea"/>
              </a:rPr>
              <a:t>包括</a:t>
            </a:r>
            <a:r>
              <a:rPr lang="zh-CN" altLang="en-US" sz="3600" b="1" u="sng">
                <a:solidFill>
                  <a:srgbClr val="00B050"/>
                </a:solidFill>
                <a:effectLst>
                  <a:outerShdw blurRad="38100" dist="38100" dir="2700000" algn="tl">
                    <a:srgbClr val="FFFFFF"/>
                  </a:outerShdw>
                </a:effectLst>
                <a:latin typeface="+mn-ea"/>
              </a:rPr>
              <a:t>广义</a:t>
            </a:r>
            <a:r>
              <a:rPr lang="zh-CN" altLang="en-US" sz="3600" b="1">
                <a:solidFill>
                  <a:srgbClr val="00B050"/>
                </a:solidFill>
                <a:effectLst>
                  <a:outerShdw blurRad="38100" dist="38100" dir="2700000" algn="tl">
                    <a:srgbClr val="FFFFFF"/>
                  </a:outerShdw>
                </a:effectLst>
                <a:latin typeface="+mn-ea"/>
              </a:rPr>
              <a:t>和</a:t>
            </a:r>
            <a:r>
              <a:rPr lang="zh-CN" altLang="en-US" sz="3600" b="1" u="sng">
                <a:solidFill>
                  <a:srgbClr val="00B050"/>
                </a:solidFill>
                <a:effectLst>
                  <a:outerShdw blurRad="38100" dist="38100" dir="2700000" algn="tl">
                    <a:srgbClr val="FFFFFF"/>
                  </a:outerShdw>
                </a:effectLst>
                <a:latin typeface="+mn-ea"/>
              </a:rPr>
              <a:t>狭义</a:t>
            </a:r>
            <a:r>
              <a:rPr lang="zh-CN" altLang="en-US" sz="3600" b="1">
                <a:solidFill>
                  <a:srgbClr val="00B050"/>
                </a:solidFill>
                <a:effectLst>
                  <a:outerShdw blurRad="38100" dist="38100" dir="2700000" algn="tl">
                    <a:srgbClr val="FFFFFF"/>
                  </a:outerShdw>
                </a:effectLst>
                <a:latin typeface="+mn-ea"/>
              </a:rPr>
              <a:t>的概念</a:t>
            </a:r>
            <a:r>
              <a:rPr lang="zh-CN" altLang="en-US" sz="3600" b="1" smtClean="0">
                <a:solidFill>
                  <a:srgbClr val="00B050"/>
                </a:solidFill>
                <a:effectLst>
                  <a:outerShdw blurRad="38100" dist="38100" dir="2700000" algn="tl">
                    <a:srgbClr val="FFFFFF"/>
                  </a:outerShdw>
                </a:effectLst>
                <a:latin typeface="+mn-ea"/>
              </a:rPr>
              <a:t>：</a:t>
            </a:r>
            <a:endParaRPr lang="en-US" altLang="zh-CN" b="1">
              <a:solidFill>
                <a:srgbClr val="00B050"/>
              </a:solidFill>
              <a:effectLst>
                <a:outerShdw blurRad="38100" dist="38100" dir="2700000" algn="tl">
                  <a:srgbClr val="FFFFFF"/>
                </a:outerShdw>
              </a:effectLst>
              <a:latin typeface="+mn-ea"/>
            </a:endParaRPr>
          </a:p>
          <a:p>
            <a:pPr eaLnBrk="1" hangingPunct="1">
              <a:lnSpc>
                <a:spcPct val="150000"/>
              </a:lnSpc>
              <a:buClr>
                <a:srgbClr val="FF00FF"/>
              </a:buClr>
              <a:buSzTx/>
              <a:buFont typeface="Wingdings" panose="05000000000000000000" pitchFamily="2" charset="2"/>
              <a:buBlip>
                <a:blip r:embed="rId4"/>
              </a:buBlip>
              <a:defRPr/>
            </a:pPr>
            <a:r>
              <a:rPr lang="zh-CN" altLang="en-US">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广义：</a:t>
            </a:r>
            <a:r>
              <a:rPr lang="zh-CN" altLang="en-US" b="1" u="sng">
                <a:solidFill>
                  <a:srgbClr val="FF0000"/>
                </a:solidFill>
                <a:effectLst/>
                <a:latin typeface="楷体" panose="02010609060101010101" pitchFamily="49" charset="-122"/>
                <a:ea typeface="楷体" panose="02010609060101010101" pitchFamily="49" charset="-122"/>
              </a:rPr>
              <a:t>泛指一切无</a:t>
            </a:r>
            <a:r>
              <a:rPr lang="zh-CN" altLang="en-US" b="1" u="sng" smtClean="0">
                <a:solidFill>
                  <a:srgbClr val="FF0000"/>
                </a:solidFill>
                <a:effectLst/>
                <a:latin typeface="楷体" panose="02010609060101010101" pitchFamily="49" charset="-122"/>
                <a:ea typeface="楷体" panose="02010609060101010101" pitchFamily="49" charset="-122"/>
              </a:rPr>
              <a:t>接触地远</a:t>
            </a:r>
            <a:r>
              <a:rPr lang="zh-CN" altLang="en-US" b="1" u="sng">
                <a:solidFill>
                  <a:srgbClr val="FF0000"/>
                </a:solidFill>
                <a:effectLst/>
                <a:latin typeface="楷体" panose="02010609060101010101" pitchFamily="49" charset="-122"/>
                <a:ea typeface="楷体" panose="02010609060101010101" pitchFamily="49" charset="-122"/>
              </a:rPr>
              <a:t>距离探测物体信息的过程</a:t>
            </a:r>
            <a:r>
              <a:rPr lang="zh-CN" altLang="en-US">
                <a:solidFill>
                  <a:schemeClr val="bg2"/>
                </a:solidFill>
                <a:effectLst/>
                <a:latin typeface="楷体" panose="02010609060101010101" pitchFamily="49" charset="-122"/>
                <a:ea typeface="楷体" panose="02010609060101010101" pitchFamily="49" charset="-122"/>
              </a:rPr>
              <a:t>，</a:t>
            </a:r>
            <a:r>
              <a:rPr lang="zh-CN" altLang="en-US">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包括通过电磁波、力场、机械波等进行的探测。</a:t>
            </a:r>
            <a:endParaRPr lang="en-US" altLang="zh-CN">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§2 遥感的概念</a:t>
            </a:r>
          </a:p>
        </p:txBody>
      </p:sp>
      <p:sp>
        <p:nvSpPr>
          <p:cNvPr id="10244"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5F9B6378-7D8B-4609-8077-A2F6126AF006}" type="slidenum">
              <a:rPr kumimoji="0" lang="zh-CN" altLang="en-US" sz="1400"/>
              <a:pPr>
                <a:spcBef>
                  <a:spcPct val="50000"/>
                </a:spcBef>
                <a:buClrTx/>
                <a:buSzTx/>
                <a:buFontTx/>
                <a:buNone/>
              </a:pPr>
              <a:t>6</a:t>
            </a:fld>
            <a:endParaRPr kumimoji="0" lang="zh-CN" altLang="en-US" sz="1400"/>
          </a:p>
        </p:txBody>
      </p:sp>
      <p:pic>
        <p:nvPicPr>
          <p:cNvPr id="10245" name="Picture 6" descr="遥感影像数据产品级别概述- wenglabs - 博客园"/>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461" y="4581128"/>
            <a:ext cx="3367088"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8" descr="地球重力场的奥秘| 科普说_研究"/>
          <p:cNvPicPr>
            <a:picLocks noChangeAspect="1" noChangeArrowheads="1"/>
          </p:cNvPicPr>
          <p:nvPr/>
        </p:nvPicPr>
        <p:blipFill>
          <a:blip r:embed="rId6">
            <a:extLst>
              <a:ext uri="{28A0092B-C50C-407E-A947-70E740481C1C}">
                <a14:useLocalDpi xmlns:a14="http://schemas.microsoft.com/office/drawing/2010/main" val="0"/>
              </a:ext>
            </a:extLst>
          </a:blip>
          <a:srcRect b="7878"/>
          <a:stretch>
            <a:fillRect/>
          </a:stretch>
        </p:blipFill>
        <p:spPr bwMode="auto">
          <a:xfrm>
            <a:off x="4714478" y="4581128"/>
            <a:ext cx="376237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2" tx1="lt1" bg2="dk1" tx2="lt2" accent1="accent1" accent2="accent2" accent3="accent3" accent4="accent4" accent5="accent5" accent6="accent6" hlink="hlink" folHlink="folHlink"/>
  </p:clrMapOvr>
  <p:transition spd="slow">
    <p:blind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Tx/>
              <a:buNone/>
              <a:defRPr/>
            </a:pPr>
            <a:endParaRPr lang="en-US" altLang="zh-CN">
              <a:solidFill>
                <a:schemeClr val="bg2"/>
              </a:solidFill>
              <a:effectLst>
                <a:outerShdw blurRad="38100" dist="38100" dir="2700000" algn="tl">
                  <a:srgbClr val="FFFFFF"/>
                </a:outerShdw>
              </a:effectLst>
              <a:latin typeface="+mn-ea"/>
            </a:endParaRPr>
          </a:p>
          <a:p>
            <a:pPr marL="0" indent="0" eaLnBrk="1" hangingPunct="1">
              <a:buClr>
                <a:srgbClr val="FF00FF"/>
              </a:buClr>
              <a:buSzTx/>
              <a:buNone/>
              <a:defRPr/>
            </a:pPr>
            <a:r>
              <a:rPr lang="zh-CN" altLang="en-US" sz="3600" b="1">
                <a:solidFill>
                  <a:srgbClr val="00B050"/>
                </a:solidFill>
                <a:effectLst>
                  <a:outerShdw blurRad="38100" dist="38100" dir="2700000" algn="tl">
                    <a:srgbClr val="FFFFFF"/>
                  </a:outerShdw>
                </a:effectLst>
                <a:latin typeface="+mn-ea"/>
              </a:rPr>
              <a:t>包括</a:t>
            </a:r>
            <a:r>
              <a:rPr lang="zh-CN" altLang="en-US" sz="3600" b="1" u="sng">
                <a:solidFill>
                  <a:srgbClr val="00B050"/>
                </a:solidFill>
                <a:effectLst>
                  <a:outerShdw blurRad="38100" dist="38100" dir="2700000" algn="tl">
                    <a:srgbClr val="FFFFFF"/>
                  </a:outerShdw>
                </a:effectLst>
                <a:latin typeface="+mn-ea"/>
              </a:rPr>
              <a:t>广义</a:t>
            </a:r>
            <a:r>
              <a:rPr lang="zh-CN" altLang="en-US" sz="3600" b="1">
                <a:solidFill>
                  <a:srgbClr val="00B050"/>
                </a:solidFill>
                <a:effectLst>
                  <a:outerShdw blurRad="38100" dist="38100" dir="2700000" algn="tl">
                    <a:srgbClr val="FFFFFF"/>
                  </a:outerShdw>
                </a:effectLst>
                <a:latin typeface="+mn-ea"/>
              </a:rPr>
              <a:t>和</a:t>
            </a:r>
            <a:r>
              <a:rPr lang="zh-CN" altLang="en-US" sz="3600" b="1" u="sng">
                <a:solidFill>
                  <a:srgbClr val="00B050"/>
                </a:solidFill>
                <a:effectLst>
                  <a:outerShdw blurRad="38100" dist="38100" dir="2700000" algn="tl">
                    <a:srgbClr val="FFFFFF"/>
                  </a:outerShdw>
                </a:effectLst>
                <a:latin typeface="+mn-ea"/>
              </a:rPr>
              <a:t>狭义</a:t>
            </a:r>
            <a:r>
              <a:rPr lang="zh-CN" altLang="en-US" sz="3600" b="1">
                <a:solidFill>
                  <a:srgbClr val="00B050"/>
                </a:solidFill>
                <a:effectLst>
                  <a:outerShdw blurRad="38100" dist="38100" dir="2700000" algn="tl">
                    <a:srgbClr val="FFFFFF"/>
                  </a:outerShdw>
                </a:effectLst>
                <a:latin typeface="+mn-ea"/>
              </a:rPr>
              <a:t>的概念：</a:t>
            </a:r>
            <a:endParaRPr lang="en-US" altLang="zh-CN" b="1">
              <a:solidFill>
                <a:srgbClr val="00B050"/>
              </a:solidFill>
              <a:effectLst>
                <a:outerShdw blurRad="38100" dist="38100" dir="2700000" algn="tl">
                  <a:srgbClr val="FFFFFF"/>
                </a:outerShdw>
              </a:effectLst>
              <a:latin typeface="+mn-ea"/>
            </a:endParaRPr>
          </a:p>
          <a:p>
            <a:pPr eaLnBrk="1" hangingPunct="1">
              <a:lnSpc>
                <a:spcPct val="150000"/>
              </a:lnSpc>
              <a:buClr>
                <a:srgbClr val="FF00FF"/>
              </a:buClr>
              <a:buSzTx/>
              <a:buBlip>
                <a:blip r:embed="rId3"/>
              </a:buBlip>
              <a:defRPr/>
            </a:pPr>
            <a:r>
              <a:rPr lang="zh-CN" altLang="en-US"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机械波</a:t>
            </a:r>
            <a:r>
              <a:rPr lang="zh-CN" altLang="en-US">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（水波、声波、地震波）</a:t>
            </a:r>
            <a:endParaRPr lang="zh-CN" altLang="en-US">
              <a:solidFill>
                <a:schemeClr val="bg2"/>
              </a:solidFill>
              <a:effectLst>
                <a:outerShdw blurRad="38100" dist="38100" dir="2700000" algn="tl">
                  <a:srgbClr val="FFFFFF"/>
                </a:outerShdw>
              </a:effectLst>
              <a:latin typeface="+mn-ea"/>
            </a:endParaRPr>
          </a:p>
          <a:p>
            <a:pPr eaLnBrk="1" hangingPunct="1">
              <a:lnSpc>
                <a:spcPct val="150000"/>
              </a:lnSpc>
              <a:buClr>
                <a:srgbClr val="FF00FF"/>
              </a:buClr>
              <a:buSzTx/>
              <a:buBlip>
                <a:blip r:embed="rId3"/>
              </a:buBlip>
              <a:defRPr/>
            </a:pPr>
            <a:r>
              <a:rPr lang="zh-CN" altLang="en-US"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力场（重力场等）</a:t>
            </a:r>
            <a:endParaRPr lang="en-US" altLang="zh-CN"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Tx/>
              <a:buBlip>
                <a:blip r:embed="rId3"/>
              </a:buBlip>
              <a:defRPr/>
            </a:pPr>
            <a:r>
              <a:rPr lang="zh-CN" altLang="en-US"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电磁波</a:t>
            </a:r>
            <a:r>
              <a:rPr lang="zh-CN" altLang="en-US">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（可见光、紫外光等）</a:t>
            </a:r>
            <a:endParaRPr lang="en-US" altLang="zh-CN">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Tx/>
              <a:buFont typeface="Wingdings" panose="05000000000000000000" pitchFamily="2" charset="2"/>
              <a:buBlip>
                <a:blip r:embed="rId3"/>
              </a:buBlip>
              <a:defRPr/>
            </a:pPr>
            <a:endParaRPr lang="en-US" altLang="zh-CN"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§2 遥感的概念</a:t>
            </a:r>
          </a:p>
        </p:txBody>
      </p:sp>
      <p:sp>
        <p:nvSpPr>
          <p:cNvPr id="12292"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DE5BF7FC-084F-4CD2-BE7A-123DF1E351A8}" type="slidenum">
              <a:rPr kumimoji="0" lang="zh-CN" altLang="en-US" sz="1400"/>
              <a:pPr>
                <a:spcBef>
                  <a:spcPct val="50000"/>
                </a:spcBef>
                <a:buClrTx/>
                <a:buSzTx/>
                <a:buFontTx/>
                <a:buNone/>
              </a:pPr>
              <a:t>7</a:t>
            </a:fld>
            <a:endParaRPr kumimoji="0" lang="zh-CN" altLang="en-US" sz="1400"/>
          </a:p>
        </p:txBody>
      </p:sp>
      <p:pic>
        <p:nvPicPr>
          <p:cNvPr id="12293" name="Picture 2" descr="地球重力场模型- 抖音百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92" y="2636838"/>
            <a:ext cx="2733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水浪水花水波-快图网-免费PNG图片免抠PNG高清背景素材库kuaipng.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9" y="4725988"/>
            <a:ext cx="2601913"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声波的波长是多少_百度知道"/>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3225" y="4762500"/>
            <a:ext cx="26416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地震波的波速是怎样测量的？ - 知乎"/>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762504"/>
            <a:ext cx="3217862"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marL="0" indent="0" eaLnBrk="1" hangingPunct="1">
              <a:buClr>
                <a:srgbClr val="FF00FF"/>
              </a:buClr>
              <a:buSzTx/>
              <a:buNone/>
              <a:defRPr/>
            </a:pPr>
            <a:endParaRPr lang="en-US" altLang="zh-CN">
              <a:solidFill>
                <a:schemeClr val="bg2"/>
              </a:solidFill>
              <a:effectLst>
                <a:outerShdw blurRad="38100" dist="38100" dir="2700000" algn="tl">
                  <a:srgbClr val="FFFFFF"/>
                </a:outerShdw>
              </a:effectLst>
              <a:latin typeface="+mn-ea"/>
            </a:endParaRPr>
          </a:p>
          <a:p>
            <a:pPr marL="0" indent="0" eaLnBrk="1" hangingPunct="1">
              <a:buClr>
                <a:srgbClr val="FF00FF"/>
              </a:buClr>
              <a:buSzTx/>
              <a:buNone/>
              <a:defRPr/>
            </a:pPr>
            <a:r>
              <a:rPr lang="zh-CN" altLang="en-US" sz="3600" b="1">
                <a:solidFill>
                  <a:srgbClr val="00B050"/>
                </a:solidFill>
                <a:effectLst>
                  <a:outerShdw blurRad="38100" dist="38100" dir="2700000" algn="tl">
                    <a:srgbClr val="FFFFFF"/>
                  </a:outerShdw>
                </a:effectLst>
                <a:latin typeface="+mn-ea"/>
              </a:rPr>
              <a:t>包括</a:t>
            </a:r>
            <a:r>
              <a:rPr lang="zh-CN" altLang="en-US" sz="3600" b="1" u="sng">
                <a:solidFill>
                  <a:srgbClr val="00B050"/>
                </a:solidFill>
                <a:effectLst>
                  <a:outerShdw blurRad="38100" dist="38100" dir="2700000" algn="tl">
                    <a:srgbClr val="FFFFFF"/>
                  </a:outerShdw>
                </a:effectLst>
                <a:latin typeface="+mn-ea"/>
              </a:rPr>
              <a:t>广义</a:t>
            </a:r>
            <a:r>
              <a:rPr lang="zh-CN" altLang="en-US" sz="3600" b="1">
                <a:solidFill>
                  <a:srgbClr val="00B050"/>
                </a:solidFill>
                <a:effectLst>
                  <a:outerShdw blurRad="38100" dist="38100" dir="2700000" algn="tl">
                    <a:srgbClr val="FFFFFF"/>
                  </a:outerShdw>
                </a:effectLst>
                <a:latin typeface="+mn-ea"/>
              </a:rPr>
              <a:t>和</a:t>
            </a:r>
            <a:r>
              <a:rPr lang="zh-CN" altLang="en-US" sz="3600" b="1" u="sng">
                <a:solidFill>
                  <a:srgbClr val="00B050"/>
                </a:solidFill>
                <a:effectLst>
                  <a:outerShdw blurRad="38100" dist="38100" dir="2700000" algn="tl">
                    <a:srgbClr val="FFFFFF"/>
                  </a:outerShdw>
                </a:effectLst>
                <a:latin typeface="+mn-ea"/>
              </a:rPr>
              <a:t>狭义</a:t>
            </a:r>
            <a:r>
              <a:rPr lang="zh-CN" altLang="en-US" sz="3600" b="1">
                <a:solidFill>
                  <a:srgbClr val="00B050"/>
                </a:solidFill>
                <a:effectLst>
                  <a:outerShdw blurRad="38100" dist="38100" dir="2700000" algn="tl">
                    <a:srgbClr val="FFFFFF"/>
                  </a:outerShdw>
                </a:effectLst>
                <a:latin typeface="+mn-ea"/>
              </a:rPr>
              <a:t>的概念：</a:t>
            </a:r>
            <a:endParaRPr lang="en-US" altLang="zh-CN" b="1">
              <a:solidFill>
                <a:srgbClr val="00B050"/>
              </a:solidFill>
              <a:effectLst>
                <a:outerShdw blurRad="38100" dist="38100" dir="2700000" algn="tl">
                  <a:srgbClr val="FFFFFF"/>
                </a:outerShdw>
              </a:effectLst>
              <a:latin typeface="+mn-ea"/>
            </a:endParaRPr>
          </a:p>
          <a:p>
            <a:pPr eaLnBrk="1" hangingPunct="1">
              <a:lnSpc>
                <a:spcPct val="150000"/>
              </a:lnSpc>
              <a:buClr>
                <a:srgbClr val="FF00FF"/>
              </a:buClr>
              <a:buSzTx/>
              <a:buBlip>
                <a:blip r:embed="rId3"/>
              </a:buBlip>
              <a:defRPr/>
            </a:pPr>
            <a:r>
              <a:rPr lang="zh-CN" altLang="en-US"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机械波</a:t>
            </a:r>
            <a:r>
              <a:rPr lang="zh-CN" altLang="en-US">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（水波、声波、地震波）</a:t>
            </a:r>
            <a:endParaRPr lang="zh-CN" altLang="en-US">
              <a:solidFill>
                <a:schemeClr val="bg2"/>
              </a:solidFill>
              <a:effectLst>
                <a:outerShdw blurRad="38100" dist="38100" dir="2700000" algn="tl">
                  <a:srgbClr val="FFFFFF"/>
                </a:outerShdw>
              </a:effectLst>
              <a:latin typeface="+mn-ea"/>
            </a:endParaRPr>
          </a:p>
          <a:p>
            <a:pPr eaLnBrk="1" hangingPunct="1">
              <a:lnSpc>
                <a:spcPct val="150000"/>
              </a:lnSpc>
              <a:buClr>
                <a:srgbClr val="FF00FF"/>
              </a:buClr>
              <a:buSzTx/>
              <a:buBlip>
                <a:blip r:embed="rId3"/>
              </a:buBlip>
              <a:defRPr/>
            </a:pPr>
            <a:r>
              <a:rPr lang="zh-CN" altLang="en-US"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rPr>
              <a:t>力场（重力场等）</a:t>
            </a:r>
            <a:endParaRPr lang="en-US" altLang="zh-CN"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Tx/>
              <a:buBlip>
                <a:blip r:embed="rId3"/>
              </a:buBlip>
              <a:defRPr/>
            </a:pPr>
            <a:r>
              <a:rPr lang="zh-CN" altLang="en-US" b="1" smtClean="0">
                <a:solidFill>
                  <a:srgbClr val="FF0000"/>
                </a:solidFill>
                <a:effectLst>
                  <a:outerShdw blurRad="38100" dist="38100" dir="2700000" algn="tl">
                    <a:srgbClr val="FFFFFF"/>
                  </a:outerShdw>
                </a:effectLst>
                <a:latin typeface="楷体" panose="02010609060101010101" pitchFamily="49" charset="-122"/>
                <a:ea typeface="楷体" panose="02010609060101010101" pitchFamily="49" charset="-122"/>
              </a:rPr>
              <a:t>电磁波</a:t>
            </a:r>
            <a:r>
              <a:rPr lang="zh-CN" altLang="en-US" b="1">
                <a:solidFill>
                  <a:srgbClr val="FF0000"/>
                </a:solidFill>
                <a:effectLst>
                  <a:outerShdw blurRad="38100" dist="38100" dir="2700000" algn="tl">
                    <a:srgbClr val="FFFFFF"/>
                  </a:outerShdw>
                </a:effectLst>
                <a:latin typeface="楷体" panose="02010609060101010101" pitchFamily="49" charset="-122"/>
                <a:ea typeface="楷体" panose="02010609060101010101" pitchFamily="49" charset="-122"/>
              </a:rPr>
              <a:t>（可见光、紫外光等）</a:t>
            </a:r>
            <a:endParaRPr lang="en-US" altLang="zh-CN" b="1">
              <a:solidFill>
                <a:srgbClr val="FF0000"/>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lnSpc>
                <a:spcPct val="150000"/>
              </a:lnSpc>
              <a:buClr>
                <a:srgbClr val="FF00FF"/>
              </a:buClr>
              <a:buSzTx/>
              <a:buFont typeface="Wingdings" panose="05000000000000000000" pitchFamily="2" charset="2"/>
              <a:buBlip>
                <a:blip r:embed="rId3"/>
              </a:buBlip>
              <a:defRPr/>
            </a:pPr>
            <a:endParaRPr lang="en-US" altLang="zh-CN" smtClean="0">
              <a:solidFill>
                <a:schemeClr val="bg2"/>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rgbClr val="78F931"/>
                </a:solidFill>
                <a:ea typeface="华文新魏" panose="02010800040101010101" pitchFamily="2" charset="-122"/>
              </a:rPr>
              <a:t>              </a:t>
            </a:r>
            <a:r>
              <a:rPr lang="zh-CN" altLang="en-US" sz="5400">
                <a:solidFill>
                  <a:schemeClr val="bg2"/>
                </a:solidFill>
                <a:effectLst/>
                <a:ea typeface="华文新魏" panose="02010800040101010101" pitchFamily="2" charset="-122"/>
              </a:rPr>
              <a:t>§2 遥感的概念</a:t>
            </a:r>
          </a:p>
        </p:txBody>
      </p:sp>
      <p:sp>
        <p:nvSpPr>
          <p:cNvPr id="12292"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DE5BF7FC-084F-4CD2-BE7A-123DF1E351A8}" type="slidenum">
              <a:rPr kumimoji="0" lang="zh-CN" altLang="en-US" sz="1400"/>
              <a:pPr>
                <a:spcBef>
                  <a:spcPct val="50000"/>
                </a:spcBef>
                <a:buClrTx/>
                <a:buSzTx/>
                <a:buFontTx/>
                <a:buNone/>
              </a:pPr>
              <a:t>8</a:t>
            </a:fld>
            <a:endParaRPr kumimoji="0" lang="zh-CN" altLang="en-US" sz="1400"/>
          </a:p>
        </p:txBody>
      </p:sp>
      <p:pic>
        <p:nvPicPr>
          <p:cNvPr id="12293" name="Picture 2" descr="地球重力场模型- 抖音百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92" y="2636838"/>
            <a:ext cx="2733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水浪水花水波-快图网-免费PNG图片免抠PNG高清背景素材库kuaipng.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29" y="4725988"/>
            <a:ext cx="2601913"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声波的波长是多少_百度知道"/>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3225" y="4762500"/>
            <a:ext cx="26416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descr="地震波的波速是怎样测量的？ - 知乎"/>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762504"/>
            <a:ext cx="3217862"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383556"/>
      </p:ext>
    </p:extLst>
  </p:cSld>
  <p:clrMapOvr>
    <a:masterClrMapping/>
  </p:clrMapOvr>
  <p:transition spd="slow">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水滴"/>
          <p:cNvSpPr>
            <a:spLocks noGrp="1" noChangeArrowheads="1"/>
          </p:cNvSpPr>
          <p:nvPr>
            <p:ph type="body" idx="1"/>
          </p:nvPr>
        </p:nvSpPr>
        <p:spPr>
          <a:xfrm>
            <a:off x="0" y="914400"/>
            <a:ext cx="9144000" cy="5943600"/>
          </a:xfrm>
          <a:solidFill>
            <a:schemeClr val="tx1">
              <a:lumMod val="95000"/>
            </a:schemeClr>
          </a:solidFill>
          <a:ln w="12700">
            <a:solidFill>
              <a:srgbClr val="78F931"/>
            </a:solidFill>
            <a:miter lim="800000"/>
            <a:headEnd/>
            <a:tailEnd/>
          </a:ln>
        </p:spPr>
        <p:txBody>
          <a:bodyPr/>
          <a:lstStyle/>
          <a:p>
            <a:pPr eaLnBrk="1" hangingPunct="1">
              <a:lnSpc>
                <a:spcPct val="150000"/>
              </a:lnSpc>
              <a:buClr>
                <a:srgbClr val="FF00FF"/>
              </a:buClr>
              <a:buSzPct val="80000"/>
              <a:buFont typeface="Wingdings" panose="05000000000000000000" pitchFamily="2" charset="2"/>
              <a:buChar char="v"/>
              <a:defRPr/>
            </a:pPr>
            <a:r>
              <a:rPr lang="zh-CN" altLang="en-US" sz="2800" b="1">
                <a:solidFill>
                  <a:srgbClr val="FF0000"/>
                </a:solidFill>
                <a:effectLst>
                  <a:outerShdw blurRad="38100" dist="38100" dir="2700000" algn="tl">
                    <a:srgbClr val="FFFFFF"/>
                  </a:outerShdw>
                </a:effectLst>
                <a:latin typeface="+mn-ea"/>
              </a:rPr>
              <a:t>狭义：</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指在不与目标对象</a:t>
            </a:r>
            <a:r>
              <a:rPr lang="zh-CN" altLang="en-US" sz="2800">
                <a:solidFill>
                  <a:schemeClr val="accent3">
                    <a:lumMod val="50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接触</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的情况下，通过</a:t>
            </a:r>
            <a:r>
              <a:rPr lang="zh-CN" altLang="en-US" sz="2800">
                <a:solidFill>
                  <a:schemeClr val="bg2"/>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探测</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其</a:t>
            </a:r>
            <a:r>
              <a:rPr lang="zh-CN" altLang="en-US" sz="2800">
                <a:solidFill>
                  <a:schemeClr val="accent3">
                    <a:lumMod val="50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释放或反射</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的</a:t>
            </a:r>
            <a:r>
              <a:rPr lang="zh-CN" altLang="en-US" sz="2800">
                <a:solidFill>
                  <a:schemeClr val="accent3">
                    <a:lumMod val="50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电磁波</a:t>
            </a:r>
            <a:r>
              <a:rPr lang="zh-CN" altLang="en-US" sz="2800">
                <a:solidFill>
                  <a:schemeClr val="bg2"/>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特性</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来揭示目标对象</a:t>
            </a:r>
            <a:r>
              <a:rPr lang="zh-CN" altLang="en-US" sz="2800">
                <a:solidFill>
                  <a:schemeClr val="accent3">
                    <a:lumMod val="50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性质及变化</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的</a:t>
            </a:r>
            <a:r>
              <a:rPr lang="zh-CN" altLang="en-US" sz="2800">
                <a:solidFill>
                  <a:schemeClr val="bg2"/>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综合性</a:t>
            </a:r>
            <a:r>
              <a:rPr lang="zh-CN" altLang="en-US" sz="2800" b="1">
                <a:solidFill>
                  <a:schemeClr val="bg2"/>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探测技术</a:t>
            </a:r>
            <a:r>
              <a:rPr lang="zh-CN" altLang="en-US"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rPr>
              <a:t>。</a:t>
            </a:r>
            <a:endParaRPr lang="en-US" altLang="zh-CN" sz="2800">
              <a:solidFill>
                <a:schemeClr val="bg2">
                  <a:lumMod val="95000"/>
                  <a:lumOff val="5000"/>
                </a:schemeClr>
              </a:solidFill>
              <a:effectLst>
                <a:outerShdw blurRad="38100" dist="38100" dir="2700000" algn="tl">
                  <a:srgbClr val="FFFFFF"/>
                </a:outerShdw>
              </a:effectLst>
              <a:latin typeface="华光楷体_CNKI" panose="02000500000000000000" pitchFamily="2" charset="-122"/>
              <a:ea typeface="华光楷体_CNKI" panose="02000500000000000000" pitchFamily="2" charset="-122"/>
            </a:endParaRPr>
          </a:p>
          <a:p>
            <a:pPr marL="0" indent="0" eaLnBrk="1" hangingPunct="1">
              <a:buClr>
                <a:srgbClr val="FF00FF"/>
              </a:buClr>
              <a:buSzPct val="80000"/>
              <a:buNone/>
              <a:defRPr/>
            </a:pPr>
            <a:r>
              <a:rPr lang="zh-CN" altLang="en-US">
                <a:solidFill>
                  <a:schemeClr val="bg2"/>
                </a:solidFill>
                <a:effectLst>
                  <a:outerShdw blurRad="38100" dist="38100" dir="2700000" algn="tl">
                    <a:srgbClr val="FFFFFF"/>
                  </a:outerShdw>
                </a:effectLst>
                <a:latin typeface="+mn-ea"/>
              </a:rPr>
              <a:t>       </a:t>
            </a:r>
            <a:endParaRPr lang="zh-CN" altLang="en-US" sz="2800">
              <a:solidFill>
                <a:schemeClr val="bg2"/>
              </a:solidFill>
              <a:effectLst>
                <a:outerShdw blurRad="38100" dist="38100" dir="2700000" algn="tl">
                  <a:srgbClr val="FFFFFF"/>
                </a:outerShdw>
              </a:effectLst>
              <a:latin typeface="+mn-ea"/>
            </a:endParaRPr>
          </a:p>
          <a:p>
            <a:pPr marL="457200" lvl="1" indent="0" eaLnBrk="1" hangingPunct="1">
              <a:buClr>
                <a:schemeClr val="folHlink"/>
              </a:buClr>
              <a:buNone/>
              <a:defRPr/>
            </a:pPr>
            <a:endParaRPr lang="zh-CN" altLang="en-US" sz="3200">
              <a:solidFill>
                <a:schemeClr val="bg2"/>
              </a:solidFill>
              <a:effectLst>
                <a:outerShdw blurRad="38100" dist="38100" dir="2700000" algn="tl">
                  <a:srgbClr val="FFFFFF"/>
                </a:outerShdw>
              </a:effectLst>
              <a:latin typeface="+mn-ea"/>
            </a:endParaRPr>
          </a:p>
          <a:p>
            <a:pPr eaLnBrk="1" hangingPunct="1">
              <a:buClr>
                <a:schemeClr val="bg2"/>
              </a:buClr>
              <a:buSzTx/>
              <a:buFont typeface="Wingdings" panose="05000000000000000000" pitchFamily="2" charset="2"/>
              <a:buNone/>
              <a:defRPr/>
            </a:pPr>
            <a:endParaRPr lang="zh-CN" altLang="en-US">
              <a:solidFill>
                <a:schemeClr val="bg2"/>
              </a:solidFill>
              <a:effectLst>
                <a:outerShdw blurRad="38100" dist="38100" dir="2700000" algn="tl">
                  <a:srgbClr val="FFFFFF"/>
                </a:outerShdw>
              </a:effectLst>
              <a:latin typeface="+mn-ea"/>
            </a:endParaRPr>
          </a:p>
        </p:txBody>
      </p:sp>
      <p:sp>
        <p:nvSpPr>
          <p:cNvPr id="175111" name="Rectangle 7"/>
          <p:cNvSpPr>
            <a:spLocks noGrp="1" noChangeArrowheads="1"/>
          </p:cNvSpPr>
          <p:nvPr>
            <p:ph type="title"/>
          </p:nvPr>
        </p:nvSpPr>
        <p:spPr>
          <a:xfrm>
            <a:off x="0" y="-15875"/>
            <a:ext cx="9144000" cy="927100"/>
          </a:xfrm>
          <a:solidFill>
            <a:schemeClr val="bg1">
              <a:lumMod val="40000"/>
              <a:lumOff val="60000"/>
            </a:schemeClr>
          </a:solidFill>
          <a:ln w="12700" cap="sq">
            <a:solidFill>
              <a:srgbClr val="1E30D6"/>
            </a:solidFill>
            <a:miter lim="800000"/>
            <a:headEnd/>
            <a:tailEnd/>
          </a:ln>
        </p:spPr>
        <p:txBody>
          <a:bodyPr vert="horz" wrap="square" lIns="91440" tIns="45720" rIns="91440" bIns="45720" numCol="1" anchor="t" anchorCtr="0" compatLnSpc="1">
            <a:prstTxWarp prst="textNoShape">
              <a:avLst/>
            </a:prstTxWarp>
            <a:spAutoFit/>
          </a:bodyPr>
          <a:lstStyle/>
          <a:p>
            <a:pPr algn="l" eaLnBrk="1" hangingPunct="1">
              <a:spcBef>
                <a:spcPct val="50000"/>
              </a:spcBef>
              <a:defRPr/>
            </a:pPr>
            <a:r>
              <a:rPr lang="zh-CN" altLang="en-US" sz="5400">
                <a:solidFill>
                  <a:schemeClr val="bg2"/>
                </a:solidFill>
                <a:effectLst/>
                <a:ea typeface="华文新魏" panose="02010800040101010101" pitchFamily="2" charset="-122"/>
              </a:rPr>
              <a:t>              §2 遥感的概念</a:t>
            </a:r>
          </a:p>
        </p:txBody>
      </p:sp>
      <p:sp>
        <p:nvSpPr>
          <p:cNvPr id="16388" name="灯片编号占位符 1"/>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tx2"/>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tx1"/>
              </a:buClr>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fld id="{2F681542-C3AB-4573-99B7-D6A4BDF2D4A3}" type="slidenum">
              <a:rPr kumimoji="0" lang="zh-CN" altLang="en-US" sz="1400"/>
              <a:pPr>
                <a:spcBef>
                  <a:spcPct val="50000"/>
                </a:spcBef>
                <a:buClrTx/>
                <a:buSzTx/>
                <a:buFontTx/>
                <a:buNone/>
              </a:pPr>
              <a:t>9</a:t>
            </a:fld>
            <a:endParaRPr kumimoji="0" lang="zh-CN" altLang="en-US" sz="1400"/>
          </a:p>
        </p:txBody>
      </p:sp>
      <p:pic>
        <p:nvPicPr>
          <p:cNvPr id="16389" name="Picture 2" descr="Remote Sensing from Space – Paititi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7" y="2873379"/>
            <a:ext cx="86391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图片 6"/>
          <p:cNvPicPr>
            <a:picLocks noChangeAspect="1"/>
          </p:cNvPicPr>
          <p:nvPr/>
        </p:nvPicPr>
        <p:blipFill>
          <a:blip r:embed="rId4">
            <a:extLst>
              <a:ext uri="{28A0092B-C50C-407E-A947-70E740481C1C}">
                <a14:useLocalDpi xmlns:a14="http://schemas.microsoft.com/office/drawing/2010/main" val="0"/>
              </a:ext>
            </a:extLst>
          </a:blip>
          <a:srcRect l="73128" b="61021"/>
          <a:stretch>
            <a:fillRect/>
          </a:stretch>
        </p:blipFill>
        <p:spPr bwMode="auto">
          <a:xfrm>
            <a:off x="4284667" y="4067179"/>
            <a:ext cx="134778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7"/>
          <p:cNvPicPr>
            <a:picLocks noChangeAspect="1"/>
          </p:cNvPicPr>
          <p:nvPr/>
        </p:nvPicPr>
        <p:blipFill>
          <a:blip r:embed="rId4">
            <a:extLst>
              <a:ext uri="{28A0092B-C50C-407E-A947-70E740481C1C}">
                <a14:useLocalDpi xmlns:a14="http://schemas.microsoft.com/office/drawing/2010/main" val="0"/>
              </a:ext>
            </a:extLst>
          </a:blip>
          <a:srcRect l="43773" t="2536" r="30701" b="54021"/>
          <a:stretch>
            <a:fillRect/>
          </a:stretch>
        </p:blipFill>
        <p:spPr bwMode="auto">
          <a:xfrm>
            <a:off x="1907704" y="2870204"/>
            <a:ext cx="13239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p:transition>
  <p:timing>
    <p:tnLst>
      <p:par>
        <p:cTn id="1" dur="indefinite" restart="never" nodeType="tmRoot"/>
      </p:par>
    </p:tnLst>
  </p:timing>
</p:sld>
</file>

<file path=ppt/theme/theme1.xml><?xml version="1.0" encoding="utf-8"?>
<a:theme xmlns:a="http://schemas.openxmlformats.org/drawingml/2006/main" name="Blue Diagonal">
  <a:themeElements>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fontScheme name="Blue Diagonal">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tabLst/>
          <a:defRPr kumimoji="1" lang="en-US" altLang="zh-CN" sz="28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tabLst/>
          <a:defRPr kumimoji="1" lang="en-US" altLang="zh-CN" sz="28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000000"/>
    </a:hlink>
    <a:folHlink>
      <a:srgbClr val="669900"/>
    </a:folHlink>
  </a:clrScheme>
</a:themeOverride>
</file>

<file path=ppt/theme/themeOverride2.xml><?xml version="1.0" encoding="utf-8"?>
<a:themeOverride xmlns:a="http://schemas.openxmlformats.org/drawingml/2006/main">
  <a:clrScheme name="">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009900"/>
    </a:folHlink>
  </a:clrScheme>
</a:themeOverride>
</file>

<file path=ppt/theme/themeOverride3.xml><?xml version="1.0" encoding="utf-8"?>
<a:themeOverride xmlns:a="http://schemas.openxmlformats.org/drawingml/2006/main">
  <a:clrScheme name="">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FF66FF"/>
    </a:folHlink>
  </a:clrScheme>
</a:themeOverride>
</file>

<file path=ppt/theme/themeOverride4.xml><?xml version="1.0" encoding="utf-8"?>
<a:themeOverride xmlns:a="http://schemas.openxmlformats.org/drawingml/2006/main">
  <a:clrScheme name="">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009900"/>
    </a:folHlink>
  </a:clrScheme>
</a:themeOverride>
</file>

<file path=ppt/theme/themeOverride5.xml><?xml version="1.0" encoding="utf-8"?>
<a:themeOverride xmlns:a="http://schemas.openxmlformats.org/drawingml/2006/main">
  <a:clrScheme name="">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33CC33"/>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15964</TotalTime>
  <Words>2408</Words>
  <Application>Microsoft Office PowerPoint</Application>
  <PresentationFormat>全屏显示(4:3)</PresentationFormat>
  <Paragraphs>487</Paragraphs>
  <Slides>51</Slides>
  <Notes>21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FEF189A6868</vt:lpstr>
      <vt:lpstr>新細明體</vt:lpstr>
      <vt:lpstr>等线</vt:lpstr>
      <vt:lpstr>方正舒体</vt:lpstr>
      <vt:lpstr>华光楷体_CNKI</vt:lpstr>
      <vt:lpstr>华光楷体二_CNKI</vt:lpstr>
      <vt:lpstr>华文新魏</vt:lpstr>
      <vt:lpstr>华文行楷</vt:lpstr>
      <vt:lpstr>楷体</vt:lpstr>
      <vt:lpstr>楷体_GB2312</vt:lpstr>
      <vt:lpstr>隶书</vt:lpstr>
      <vt:lpstr>宋体</vt:lpstr>
      <vt:lpstr>Arial</vt:lpstr>
      <vt:lpstr>Arial</vt:lpstr>
      <vt:lpstr>Times New Roman</vt:lpstr>
      <vt:lpstr>Wingdings</vt:lpstr>
      <vt:lpstr>Blue Diagonal</vt:lpstr>
      <vt:lpstr>PowerPoint 演示文稿</vt:lpstr>
      <vt:lpstr>课程概况</vt:lpstr>
      <vt:lpstr>课程概况</vt:lpstr>
      <vt:lpstr>                 §1 绪论</vt:lpstr>
      <vt:lpstr>                  §1 绪论</vt:lpstr>
      <vt:lpstr>              §2 遥感的概念</vt:lpstr>
      <vt:lpstr>              §2 遥感的概念</vt:lpstr>
      <vt:lpstr>              §2 遥感的概念</vt:lpstr>
      <vt:lpstr>              §2 遥感的概念</vt:lpstr>
      <vt:lpstr>     §2 遥感和遥感技术系统</vt:lpstr>
      <vt:lpstr>PowerPoint 演示文稿</vt:lpstr>
      <vt:lpstr>它有什么用？</vt:lpstr>
      <vt:lpstr> 遥感应用——地质遥感</vt:lpstr>
      <vt:lpstr> 遥感应用案例——地质遥感</vt:lpstr>
      <vt:lpstr> 遥感应用案例——地质遥感</vt:lpstr>
      <vt:lpstr> 遥感应用案例——地质遥感</vt:lpstr>
      <vt:lpstr> 遥感应用案例——地质遥感</vt:lpstr>
      <vt:lpstr> 遥感应用案例——考古遥感</vt:lpstr>
      <vt:lpstr> 遥感应用案例——考古遥感</vt:lpstr>
      <vt:lpstr> 遥感应用案例——水体遥感</vt:lpstr>
      <vt:lpstr> 遥感应用案例——水体遥感</vt:lpstr>
      <vt:lpstr> 遥感应用案例——植被遥感</vt:lpstr>
      <vt:lpstr> 遥感应用案例——植被遥感</vt:lpstr>
      <vt:lpstr> 遥感应用案例——土壤遥感</vt:lpstr>
      <vt:lpstr> 遥感应用案例——土壤遥感</vt:lpstr>
      <vt:lpstr> 遥感应用——土壤遥感</vt:lpstr>
      <vt:lpstr> 遥感应用案例——植被遥感</vt:lpstr>
      <vt:lpstr> 遥感应用案例——植被遥感</vt:lpstr>
      <vt:lpstr> 遥感应用案例——植被遥感</vt:lpstr>
      <vt:lpstr> 遥感应用案例——植被遥感</vt:lpstr>
      <vt:lpstr> 遥感应用案例——植被遥感</vt:lpstr>
      <vt:lpstr>           §2 遥感技术系统</vt:lpstr>
      <vt:lpstr>           §2 遥感技术系统</vt:lpstr>
      <vt:lpstr>           §2 遥感技术系统</vt:lpstr>
      <vt:lpstr>         §3 遥感发展简史</vt:lpstr>
      <vt:lpstr>         §3 遥感发展简史</vt:lpstr>
      <vt:lpstr>         §3 遥感发展简史</vt:lpstr>
      <vt:lpstr>         §3 遥感发展简史</vt:lpstr>
      <vt:lpstr>             §4 遥感分类</vt:lpstr>
      <vt:lpstr>             §4 遥感分类</vt:lpstr>
      <vt:lpstr>             §4 遥感分类</vt:lpstr>
      <vt:lpstr>             §4 遥感分类</vt:lpstr>
      <vt:lpstr>           §5 遥感的特性</vt:lpstr>
      <vt:lpstr>           §5 遥感的特性</vt:lpstr>
      <vt:lpstr>           §5 遥感的特性</vt:lpstr>
      <vt:lpstr>           §5 遥感的特性</vt:lpstr>
      <vt:lpstr>           §5 遥感的特性</vt:lpstr>
      <vt:lpstr>           §4 遥感的特性</vt:lpstr>
      <vt:lpstr>小结</vt:lpstr>
      <vt:lpstr>课后思考</vt:lpstr>
      <vt:lpstr>PowerPoint 演示文稿</vt:lpstr>
    </vt:vector>
  </TitlesOfParts>
  <Company>CLGIS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环境资源遥感概论</dc:title>
  <dc:creator>GaoJun</dc:creator>
  <cp:lastModifiedBy>Administrator</cp:lastModifiedBy>
  <cp:revision>862</cp:revision>
  <cp:lastPrinted>1601-01-01T00:00:00Z</cp:lastPrinted>
  <dcterms:created xsi:type="dcterms:W3CDTF">2003-03-17T10:20:36Z</dcterms:created>
  <dcterms:modified xsi:type="dcterms:W3CDTF">2024-09-11T05:34:16Z</dcterms:modified>
</cp:coreProperties>
</file>